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3" r:id="rId1"/>
  </p:sldMasterIdLst>
  <p:sldIdLst>
    <p:sldId id="256" r:id="rId2"/>
    <p:sldId id="260" r:id="rId3"/>
    <p:sldId id="262" r:id="rId4"/>
    <p:sldId id="263" r:id="rId5"/>
    <p:sldId id="258" r:id="rId6"/>
    <p:sldId id="257" r:id="rId7"/>
    <p:sldId id="264" r:id="rId8"/>
    <p:sldId id="265" r:id="rId9"/>
    <p:sldId id="272" r:id="rId10"/>
    <p:sldId id="267" r:id="rId11"/>
    <p:sldId id="271" r:id="rId12"/>
    <p:sldId id="270" r:id="rId13"/>
    <p:sldId id="273" r:id="rId14"/>
    <p:sldId id="27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lawrence\Documents\cam\my%20docs\hockey\articles\how%20to%20draft%20better\2014%202015%20player%20bio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b="1" dirty="0"/>
              <a:t>Number of NHL Players</a:t>
            </a:r>
            <a:r>
              <a:rPr lang="en-CA" b="1" baseline="0" dirty="0"/>
              <a:t> by Height 2013-14 Season (in inches</a:t>
            </a:r>
            <a:r>
              <a:rPr lang="en-CA" b="1" baseline="0" dirty="0" smtClean="0"/>
              <a:t>)*</a:t>
            </a:r>
            <a:endParaRPr lang="en-CA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8865548523883815E-2"/>
          <c:y val="0.16944061171635827"/>
          <c:w val="0.91264772635903768"/>
          <c:h val="0.763307123951074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'all (2)'!$AE$2</c:f>
              <c:strCache>
                <c:ptCount val="1"/>
                <c:pt idx="0">
                  <c:v>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'all (2)'!$AD$3:$AD$19</c:f>
              <c:numCache>
                <c:formatCode>General</c:formatCode>
                <c:ptCount val="17"/>
                <c:pt idx="0">
                  <c:v>65</c:v>
                </c:pt>
                <c:pt idx="1">
                  <c:v>66</c:v>
                </c:pt>
                <c:pt idx="2">
                  <c:v>67</c:v>
                </c:pt>
                <c:pt idx="3">
                  <c:v>68</c:v>
                </c:pt>
                <c:pt idx="4">
                  <c:v>69</c:v>
                </c:pt>
                <c:pt idx="5">
                  <c:v>70</c:v>
                </c:pt>
                <c:pt idx="6">
                  <c:v>71</c:v>
                </c:pt>
                <c:pt idx="7">
                  <c:v>72</c:v>
                </c:pt>
                <c:pt idx="8">
                  <c:v>73</c:v>
                </c:pt>
                <c:pt idx="9">
                  <c:v>74</c:v>
                </c:pt>
                <c:pt idx="10">
                  <c:v>75</c:v>
                </c:pt>
                <c:pt idx="11">
                  <c:v>76</c:v>
                </c:pt>
                <c:pt idx="12">
                  <c:v>77</c:v>
                </c:pt>
                <c:pt idx="13">
                  <c:v>78</c:v>
                </c:pt>
                <c:pt idx="14">
                  <c:v>79</c:v>
                </c:pt>
                <c:pt idx="15">
                  <c:v>80</c:v>
                </c:pt>
                <c:pt idx="16">
                  <c:v>81</c:v>
                </c:pt>
              </c:numCache>
            </c:numRef>
          </c:cat>
          <c:val>
            <c:numRef>
              <c:f>'all (2)'!$AE$3:$AE$19</c:f>
              <c:numCache>
                <c:formatCode>General</c:formatCode>
                <c:ptCount val="17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7</c:v>
                </c:pt>
                <c:pt idx="4">
                  <c:v>14</c:v>
                </c:pt>
                <c:pt idx="5">
                  <c:v>31</c:v>
                </c:pt>
                <c:pt idx="6">
                  <c:v>83</c:v>
                </c:pt>
                <c:pt idx="7">
                  <c:v>110</c:v>
                </c:pt>
                <c:pt idx="8">
                  <c:v>150</c:v>
                </c:pt>
                <c:pt idx="9">
                  <c:v>124</c:v>
                </c:pt>
                <c:pt idx="10">
                  <c:v>89</c:v>
                </c:pt>
                <c:pt idx="11">
                  <c:v>50</c:v>
                </c:pt>
                <c:pt idx="12">
                  <c:v>22</c:v>
                </c:pt>
                <c:pt idx="13">
                  <c:v>6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0744896"/>
        <c:axId val="2140738912"/>
      </c:barChart>
      <c:catAx>
        <c:axId val="214074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738912"/>
        <c:crosses val="autoZero"/>
        <c:auto val="1"/>
        <c:lblAlgn val="ctr"/>
        <c:lblOffset val="100"/>
        <c:noMultiLvlLbl val="0"/>
      </c:catAx>
      <c:valAx>
        <c:axId val="214073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744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0.60827</cdr:x>
      <cdr:y>0.16677</cdr:y>
    </cdr:from>
    <cdr:to>
      <cdr:x>0.6098</cdr:x>
      <cdr:y>0.92818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3525348" y="643631"/>
          <a:ext cx="8878" cy="293851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CD19FB2-3AAB-4D03-B13A-2960828C78E3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75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2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90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803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46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53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706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783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713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94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51CF1133-3259-4C45-BABA-5B62D9C6F78D}" type="datetimeFigureOut">
              <a:rPr lang="en-US" smtClean="0"/>
              <a:t>4/9/2015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29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lowetide.ca/blog/2014/07/28/nhl-equivalenci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hats-offside.blogspot.ca/2014/06/adjusting-scoring-rate-for-age-in-chl.html" TargetMode="External"/><Relationship Id="rId2" Type="http://schemas.openxmlformats.org/officeDocument/2006/relationships/hyperlink" Target="http://canucksarmy.com/2015/2/10/draft-theory-height-matters-but-maybe-due-to-bia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anucksarmy.com/2015/1/28/the-nhl-draft-boys-playing-in-a-man-s-leagu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oilersnation.com/2015/1/23/development-and-the-200-game-mar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Evaluating NHL Draft Prospects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13135" y="4960137"/>
            <a:ext cx="3515832" cy="1463040"/>
          </a:xfrm>
        </p:spPr>
        <p:txBody>
          <a:bodyPr>
            <a:normAutofit/>
          </a:bodyPr>
          <a:lstStyle/>
          <a:p>
            <a:r>
              <a:rPr lang="en-CA" dirty="0" smtClean="0"/>
              <a:t>A Historical Cohort Based Approach</a:t>
            </a:r>
          </a:p>
          <a:p>
            <a:r>
              <a:rPr lang="en-CA" dirty="0" smtClean="0"/>
              <a:t>Cam Lawrence @</a:t>
            </a:r>
            <a:r>
              <a:rPr lang="en-CA" dirty="0" err="1" smtClean="0"/>
              <a:t>moneypuck</a:t>
            </a:r>
            <a:r>
              <a:rPr lang="en-CA" dirty="0" smtClean="0"/>
              <a:t>_</a:t>
            </a:r>
          </a:p>
          <a:p>
            <a:r>
              <a:rPr lang="en-CA" dirty="0" smtClean="0"/>
              <a:t>Josh Weissbock @</a:t>
            </a:r>
            <a:r>
              <a:rPr lang="en-CA" dirty="0" err="1" smtClean="0"/>
              <a:t>joshweissbock</a:t>
            </a:r>
            <a:endParaRPr lang="en-CA" dirty="0" smtClean="0"/>
          </a:p>
          <a:p>
            <a:r>
              <a:rPr lang="en-CA" dirty="0" smtClean="0"/>
              <a:t>puckprospectsconsulting@gmail.com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24391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Challenges in prospect evaluation</a:t>
            </a:r>
            <a:endParaRPr lang="en-C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Limited </a:t>
            </a:r>
            <a:r>
              <a:rPr lang="en-CA" dirty="0"/>
              <a:t>or no data </a:t>
            </a:r>
            <a:r>
              <a:rPr lang="en-CA" dirty="0" smtClean="0"/>
              <a:t>other than </a:t>
            </a:r>
            <a:r>
              <a:rPr lang="en-CA" dirty="0"/>
              <a:t>Goals, Assists, Points, </a:t>
            </a:r>
            <a:r>
              <a:rPr lang="en-CA" dirty="0" smtClean="0"/>
              <a:t>PIM</a:t>
            </a:r>
            <a:endParaRPr lang="en-CA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Disparity </a:t>
            </a:r>
            <a:r>
              <a:rPr lang="en-CA" dirty="0"/>
              <a:t>in </a:t>
            </a:r>
            <a:r>
              <a:rPr lang="en-CA" dirty="0" err="1" smtClean="0"/>
              <a:t>QoT</a:t>
            </a:r>
            <a:r>
              <a:rPr lang="en-CA" dirty="0" smtClean="0"/>
              <a:t>/</a:t>
            </a:r>
            <a:r>
              <a:rPr lang="en-CA" dirty="0" err="1" smtClean="0"/>
              <a:t>QoC</a:t>
            </a:r>
            <a:r>
              <a:rPr lang="en-CA" dirty="0" smtClean="0"/>
              <a:t> across broad number of “feeder” leagues. For example: 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 smtClean="0"/>
              <a:t> SHL to NHL equivalency: 0.55</a:t>
            </a:r>
            <a:r>
              <a:rPr lang="en-CA" sz="800" dirty="0" smtClean="0"/>
              <a:t>1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 smtClean="0"/>
              <a:t> WHL to NHL equivalency: 0.26</a:t>
            </a:r>
            <a:r>
              <a:rPr lang="en-CA" sz="800" dirty="0" smtClean="0"/>
              <a:t>1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 smtClean="0"/>
              <a:t> </a:t>
            </a:r>
            <a:r>
              <a:rPr lang="en-CA" smtClean="0"/>
              <a:t>Canadian Junior A to </a:t>
            </a:r>
            <a:r>
              <a:rPr lang="en-CA" dirty="0" smtClean="0"/>
              <a:t>NHL equivalency: 0.14</a:t>
            </a:r>
            <a:r>
              <a:rPr lang="en-CA" sz="800" dirty="0" smtClean="0"/>
              <a:t>2</a:t>
            </a:r>
            <a:r>
              <a:rPr lang="en-CA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Disparity </a:t>
            </a:r>
            <a:r>
              <a:rPr lang="en-CA" dirty="0"/>
              <a:t>in </a:t>
            </a:r>
            <a:r>
              <a:rPr lang="en-CA" dirty="0" err="1"/>
              <a:t>QoT</a:t>
            </a:r>
            <a:r>
              <a:rPr lang="en-CA" dirty="0"/>
              <a:t>/</a:t>
            </a:r>
            <a:r>
              <a:rPr lang="en-CA" dirty="0" err="1"/>
              <a:t>QoC</a:t>
            </a:r>
            <a:r>
              <a:rPr lang="en-CA" dirty="0"/>
              <a:t> </a:t>
            </a:r>
            <a:r>
              <a:rPr lang="en-CA" u="sng" dirty="0" smtClean="0"/>
              <a:t>within</a:t>
            </a:r>
            <a:r>
              <a:rPr lang="en-CA" dirty="0" smtClean="0"/>
              <a:t> leagues. Example from 2014-15 OHL Season: 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 smtClean="0"/>
              <a:t> Sudbury Wolves: Goals/GM=2.19, Goals Against/GM=4.75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 smtClean="0"/>
              <a:t> Sault Ste. Marie Greyhounds: Goals/GM=5.09, Goals Against/GM=2.88</a:t>
            </a:r>
            <a:endParaRPr lang="en-CA" dirty="0"/>
          </a:p>
          <a:p>
            <a:pPr marL="0" indent="0">
              <a:buNone/>
            </a:pPr>
            <a:endParaRPr lang="en-CA" sz="800" dirty="0" smtClean="0"/>
          </a:p>
          <a:p>
            <a:pPr marL="0" indent="0">
              <a:buNone/>
            </a:pPr>
            <a:r>
              <a:rPr lang="en-CA" sz="800" dirty="0" smtClean="0"/>
              <a:t>1 Per Rob </a:t>
            </a:r>
            <a:r>
              <a:rPr lang="en-CA" sz="800" dirty="0" err="1" smtClean="0"/>
              <a:t>Vollman</a:t>
            </a:r>
            <a:r>
              <a:rPr lang="en-CA" sz="800" dirty="0" smtClean="0"/>
              <a:t> via @</a:t>
            </a:r>
            <a:r>
              <a:rPr lang="en-CA" sz="800" dirty="0" err="1" smtClean="0"/>
              <a:t>robvollmanNHL</a:t>
            </a:r>
            <a:endParaRPr lang="en-CA" sz="800" dirty="0" smtClean="0"/>
          </a:p>
          <a:p>
            <a:pPr marL="0" indent="0">
              <a:buNone/>
            </a:pPr>
            <a:r>
              <a:rPr lang="en-CA" sz="800" dirty="0"/>
              <a:t>2 </a:t>
            </a:r>
            <a:r>
              <a:rPr lang="en-CA" sz="800" dirty="0">
                <a:hlinkClick r:id="rId2"/>
              </a:rPr>
              <a:t>http://lowetide.ca/blog/2014/07/28/nhl-equivalencies</a:t>
            </a:r>
            <a:r>
              <a:rPr lang="en-CA" sz="800" dirty="0" smtClean="0">
                <a:hlinkClick r:id="rId2"/>
              </a:rPr>
              <a:t>/</a:t>
            </a:r>
            <a:endParaRPr lang="en-CA" sz="800" dirty="0" smtClean="0"/>
          </a:p>
          <a:p>
            <a:pPr marL="0" indent="0">
              <a:buNone/>
            </a:pPr>
            <a:endParaRPr lang="en-CA" sz="800" dirty="0" smtClean="0"/>
          </a:p>
          <a:p>
            <a:pPr marL="128016" lvl="1" indent="0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64201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What we’ve Learned</a:t>
            </a:r>
            <a:endParaRPr lang="en-C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1" cy="2410287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Height, Age (</a:t>
            </a:r>
            <a:r>
              <a:rPr lang="en-CA" dirty="0" err="1" smtClean="0"/>
              <a:t>ie</a:t>
            </a:r>
            <a:r>
              <a:rPr lang="en-CA" dirty="0" smtClean="0"/>
              <a:t> 17.2 vs 17.9 in draft year), and PPG are all statistically significant variables in CHL players for predicting NHL PPG (r-squared=23.3)</a:t>
            </a:r>
            <a:r>
              <a:rPr lang="en-CA" sz="900" dirty="0" smtClean="0"/>
              <a:t>1,2. </a:t>
            </a:r>
            <a:r>
              <a:rPr lang="en-CA" dirty="0" smtClean="0"/>
              <a:t>Note, question remains as to whether success rate of larger player is a factor of scouting bias towards larger players.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League quality is an important factor - 17 year-olds playing in the top European men’s leagues have a relatively high chance of making it in the SHL</a:t>
            </a:r>
            <a:r>
              <a:rPr lang="en-CA" sz="900" dirty="0" smtClean="0"/>
              <a:t>3</a:t>
            </a:r>
            <a:r>
              <a:rPr lang="en-CA" dirty="0" smtClean="0"/>
              <a:t> 	</a:t>
            </a:r>
          </a:p>
          <a:p>
            <a:pPr marL="0" indent="0">
              <a:buNone/>
            </a:pPr>
            <a:endParaRPr lang="en-CA" sz="900" dirty="0" smtClean="0"/>
          </a:p>
          <a:p>
            <a:pPr>
              <a:buFont typeface="Wingdings" panose="05000000000000000000" pitchFamily="2" charset="2"/>
              <a:buChar char="§"/>
            </a:pPr>
            <a:endParaRPr lang="en-CA" dirty="0" smtClean="0"/>
          </a:p>
          <a:p>
            <a:pPr marL="128016" lvl="1" indent="0">
              <a:buNone/>
            </a:pPr>
            <a:endParaRPr lang="en-CA" dirty="0" smtClean="0"/>
          </a:p>
        </p:txBody>
      </p:sp>
      <p:sp>
        <p:nvSpPr>
          <p:cNvPr id="5" name="Rectangle 4"/>
          <p:cNvSpPr/>
          <p:nvPr/>
        </p:nvSpPr>
        <p:spPr>
          <a:xfrm>
            <a:off x="1281344" y="4961268"/>
            <a:ext cx="86261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100" dirty="0" smtClean="0">
                <a:hlinkClick r:id="rId2"/>
              </a:rPr>
              <a:t>1</a:t>
            </a:r>
            <a:r>
              <a:rPr lang="en-CA" dirty="0" smtClean="0">
                <a:hlinkClick r:id="rId2"/>
              </a:rPr>
              <a:t> </a:t>
            </a:r>
            <a:r>
              <a:rPr lang="en-CA" sz="1200" dirty="0" smtClean="0">
                <a:hlinkClick r:id="rId2"/>
              </a:rPr>
              <a:t>http</a:t>
            </a:r>
            <a:r>
              <a:rPr lang="en-CA" sz="1200" dirty="0">
                <a:hlinkClick r:id="rId2"/>
              </a:rPr>
              <a:t>://</a:t>
            </a:r>
            <a:r>
              <a:rPr lang="en-CA" sz="1200" dirty="0" smtClean="0">
                <a:hlinkClick r:id="rId2"/>
              </a:rPr>
              <a:t>canucksarmy.com/2015/2/10/draft-theory-height-matters-but-maybe-due-to-bias</a:t>
            </a:r>
            <a:endParaRPr lang="en-CA" sz="1200" dirty="0" smtClean="0"/>
          </a:p>
          <a:p>
            <a:r>
              <a:rPr lang="en-CA" sz="1200" dirty="0" smtClean="0">
                <a:hlinkClick r:id="rId3"/>
              </a:rPr>
              <a:t>2 http</a:t>
            </a:r>
            <a:r>
              <a:rPr lang="en-CA" sz="1200" dirty="0">
                <a:hlinkClick r:id="rId3"/>
              </a:rPr>
              <a:t>://</a:t>
            </a:r>
            <a:r>
              <a:rPr lang="en-CA" sz="1200" dirty="0" smtClean="0">
                <a:hlinkClick r:id="rId3"/>
              </a:rPr>
              <a:t>thats-offside.blogspot.ca/2014/06/adjusting-scoring-rate-for-age-in-chl.html</a:t>
            </a:r>
            <a:endParaRPr lang="en-CA" sz="1200" dirty="0" smtClean="0"/>
          </a:p>
          <a:p>
            <a:r>
              <a:rPr lang="en-CA" sz="1200" dirty="0" smtClean="0">
                <a:hlinkClick r:id="rId4"/>
              </a:rPr>
              <a:t>3 http</a:t>
            </a:r>
            <a:r>
              <a:rPr lang="en-CA" sz="1200" dirty="0">
                <a:hlinkClick r:id="rId4"/>
              </a:rPr>
              <a:t>://</a:t>
            </a:r>
            <a:r>
              <a:rPr lang="en-CA" sz="1200" dirty="0" smtClean="0">
                <a:hlinkClick r:id="rId4"/>
              </a:rPr>
              <a:t>canucksarmy.com/2015/1/28/the-nhl-draft-boys-playing-in-a-man-s-league</a:t>
            </a:r>
            <a:endParaRPr lang="en-CA" sz="1200" dirty="0" smtClean="0"/>
          </a:p>
          <a:p>
            <a:endParaRPr lang="en-CA" sz="1200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002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4400" dirty="0" smtClean="0"/>
              <a:t>The project – can we use historical success rates of comparable players to predict future NHL success?</a:t>
            </a:r>
            <a:endParaRPr lang="en-C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1" cy="353775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With the help of Josh Weissbock (@</a:t>
            </a:r>
            <a:r>
              <a:rPr lang="en-CA" dirty="0" err="1" smtClean="0"/>
              <a:t>joshweissbock</a:t>
            </a:r>
            <a:r>
              <a:rPr lang="en-CA" dirty="0" smtClean="0"/>
              <a:t>) obtained data from all significant NHL feeder leagues from the period of 1988-89 to present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Grouped players from 1988-89 to 2003-04 into cohorts based on same or similar league, scoring rate, and height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Calculated % of NHL success rate, defined as &gt;200 NHL GP</a:t>
            </a:r>
            <a:r>
              <a:rPr lang="en-CA" sz="900" dirty="0" smtClean="0"/>
              <a:t>1</a:t>
            </a:r>
            <a:r>
              <a:rPr lang="en-CA" dirty="0" smtClean="0"/>
              <a:t>, for each cohort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Applied predicted % of NHL success rate to players from 2004-05 to 2008-09 seasons and compared to actual % of NHL success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dirty="0" smtClean="0"/>
          </a:p>
          <a:p>
            <a:pPr>
              <a:buFont typeface="Wingdings" panose="05000000000000000000" pitchFamily="2" charset="2"/>
              <a:buChar char="§"/>
            </a:pPr>
            <a:endParaRPr lang="en-CA" sz="900" dirty="0" smtClean="0"/>
          </a:p>
          <a:p>
            <a:pPr marL="0" indent="0">
              <a:buNone/>
            </a:pPr>
            <a:r>
              <a:rPr lang="en-CA" sz="900" dirty="0" smtClean="0"/>
              <a:t>1 </a:t>
            </a:r>
            <a:r>
              <a:rPr lang="en-CA" sz="900" dirty="0" smtClean="0">
                <a:hlinkClick r:id="rId2"/>
              </a:rPr>
              <a:t>http</a:t>
            </a:r>
            <a:r>
              <a:rPr lang="en-CA" sz="900" dirty="0">
                <a:hlinkClick r:id="rId2"/>
              </a:rPr>
              <a:t>://</a:t>
            </a:r>
            <a:r>
              <a:rPr lang="en-CA" sz="900" dirty="0" smtClean="0">
                <a:hlinkClick r:id="rId2"/>
              </a:rPr>
              <a:t>oilersnation.com/2015/1/23/development-and-the-200-game-mark</a:t>
            </a:r>
            <a:endParaRPr lang="en-CA" sz="900" dirty="0" smtClean="0"/>
          </a:p>
          <a:p>
            <a:pPr marL="0" indent="0">
              <a:buNone/>
            </a:pPr>
            <a:endParaRPr lang="en-CA" sz="900" dirty="0" smtClean="0"/>
          </a:p>
          <a:p>
            <a:pPr>
              <a:buFont typeface="Wingdings" panose="05000000000000000000" pitchFamily="2" charset="2"/>
              <a:buChar char="§"/>
            </a:pPr>
            <a:endParaRPr lang="en-CA" dirty="0" smtClean="0"/>
          </a:p>
          <a:p>
            <a:pPr marL="128016" lvl="1" indent="0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61595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Observed data: 17 year old draft eligible seasons from 1988-89 to 2003-04</a:t>
            </a:r>
            <a:endParaRPr lang="en-CA" sz="4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9012292"/>
              </p:ext>
            </p:extLst>
          </p:nvPr>
        </p:nvGraphicFramePr>
        <p:xfrm>
          <a:off x="1436787" y="2195347"/>
          <a:ext cx="8521699" cy="2449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8587"/>
                <a:gridCol w="443060"/>
                <a:gridCol w="1461155"/>
                <a:gridCol w="471340"/>
                <a:gridCol w="1047924"/>
                <a:gridCol w="672599"/>
                <a:gridCol w="1967034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League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Age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Period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 err="1">
                          <a:effectLst/>
                        </a:rPr>
                        <a:t>NHLers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Total Players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%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correlation PPG/NHL PPG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CHL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17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1988-89 to 2003-04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362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                  3,670 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9.86%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                                                       0.573 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Jnr A (BCHL, AJHL, SJHL, MJHL, OJHL,…)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17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1988-89 to 2003-04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55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                      817 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6.73%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                                                    0.371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NCAA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17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1988-89 to 2003-04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17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                      108 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15.74%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                                                    0.544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Euro Elite Leagues (Slovak, Czech, SHL, Liiga, KHL)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17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1988-89 to 2003-04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73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                      335 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21.79%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                                                    0.392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Euro U20 Leagues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17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1988-89 to 2003-04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41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                  1,723 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2.38%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                                                    0.361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USHL &amp; NAHL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17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1988-89 to 2003-04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46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                      680 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6.76%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                                                    0.359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b="1" u="none" strike="noStrike" dirty="0">
                          <a:effectLst/>
                        </a:rPr>
                        <a:t>594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b="1" u="none" strike="noStrike" dirty="0">
                          <a:effectLst/>
                        </a:rPr>
                        <a:t>                  7,333 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b="1" u="none" strike="noStrike" dirty="0">
                          <a:effectLst/>
                        </a:rPr>
                        <a:t>8.10%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76148" y="4820576"/>
            <a:ext cx="84160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Exclusions: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200" dirty="0" smtClean="0"/>
              <a:t>Goalies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200" dirty="0" smtClean="0"/>
              <a:t>Overage </a:t>
            </a:r>
            <a:r>
              <a:rPr lang="en-CA" sz="1200" dirty="0"/>
              <a:t>Seasons – only 17 year old players were included in the analysis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200" dirty="0"/>
              <a:t>Players with less than 10 games played were excluded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1200" dirty="0"/>
              <a:t>Players from the following leagues in their draft season: </a:t>
            </a:r>
          </a:p>
          <a:p>
            <a:pPr lvl="1">
              <a:buFontTx/>
              <a:buChar char="-"/>
            </a:pPr>
            <a:r>
              <a:rPr lang="en-CA" sz="1200" dirty="0"/>
              <a:t>Europe 2</a:t>
            </a:r>
            <a:r>
              <a:rPr lang="en-CA" sz="1200" baseline="30000" dirty="0"/>
              <a:t>nd</a:t>
            </a:r>
            <a:r>
              <a:rPr lang="en-CA" sz="1200" dirty="0"/>
              <a:t> division leagues (MHL, </a:t>
            </a:r>
            <a:r>
              <a:rPr lang="en-CA" sz="1200" dirty="0" err="1"/>
              <a:t>Allsvenskan</a:t>
            </a:r>
            <a:r>
              <a:rPr lang="en-CA" sz="1200" dirty="0"/>
              <a:t>, Czech 2) as these leagues had lower correlation with NHL success than either the U20 Junior leagues or the Elite leagues</a:t>
            </a:r>
          </a:p>
          <a:p>
            <a:pPr lvl="1">
              <a:buFontTx/>
              <a:buChar char="-"/>
            </a:pPr>
            <a:r>
              <a:rPr lang="en-CA" sz="1200" dirty="0"/>
              <a:t>USHS players – do to concerns over the completeness of USHS data available </a:t>
            </a:r>
          </a:p>
        </p:txBody>
      </p:sp>
    </p:spTree>
    <p:extLst>
      <p:ext uri="{BB962C8B-B14F-4D97-AF65-F5344CB8AC3E}">
        <p14:creationId xmlns:p14="http://schemas.microsoft.com/office/powerpoint/2010/main" val="51717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Height Distribution of NHL Players (2013-14)</a:t>
            </a:r>
            <a:endParaRPr lang="en-CA" sz="44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788282"/>
              </p:ext>
            </p:extLst>
          </p:nvPr>
        </p:nvGraphicFramePr>
        <p:xfrm>
          <a:off x="3150660" y="2357022"/>
          <a:ext cx="5795682" cy="3859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4" name="Straight Connector 13"/>
          <p:cNvCxnSpPr/>
          <p:nvPr/>
        </p:nvCxnSpPr>
        <p:spPr>
          <a:xfrm flipV="1">
            <a:off x="5344357" y="2992139"/>
            <a:ext cx="0" cy="295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959668" y="2992139"/>
            <a:ext cx="8877" cy="2938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344357" y="3062177"/>
            <a:ext cx="621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1-0 </a:t>
            </a:r>
            <a:r>
              <a:rPr lang="en-CA" dirty="0" err="1" smtClean="0"/>
              <a:t>std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6165169" y="3062176"/>
            <a:ext cx="621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0-1 </a:t>
            </a:r>
            <a:r>
              <a:rPr lang="en-CA" dirty="0" err="1" smtClean="0"/>
              <a:t>std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7035922" y="3062177"/>
            <a:ext cx="621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+1&lt; </a:t>
            </a:r>
            <a:r>
              <a:rPr lang="en-CA" dirty="0" err="1" smtClean="0"/>
              <a:t>std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4482481" y="3062177"/>
            <a:ext cx="621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&gt;</a:t>
            </a:r>
            <a:r>
              <a:rPr lang="en-CA" dirty="0" smtClean="0"/>
              <a:t>-1 </a:t>
            </a:r>
            <a:r>
              <a:rPr lang="en-CA" dirty="0" err="1" smtClean="0"/>
              <a:t>std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1349406" y="6267635"/>
            <a:ext cx="948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*Height distribution varies between forwards and defensemen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5103919" y="6099142"/>
            <a:ext cx="495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5’9</a:t>
            </a: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5726869" y="6099142"/>
            <a:ext cx="495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6’0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6420108" y="6099142"/>
            <a:ext cx="495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6’3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765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Example of cohort heat map </a:t>
            </a:r>
            <a:endParaRPr lang="en-CA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676148" y="5282214"/>
            <a:ext cx="8416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Note: Clear limitations exist both with the ‘edge cases’ (players close to the height/P/GM cut off) and some issues with small sample size for some of the high % cohorts. </a:t>
            </a:r>
          </a:p>
          <a:p>
            <a:endParaRPr lang="en-CA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2122" y="3183757"/>
            <a:ext cx="3829715" cy="1573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406" y="3195135"/>
            <a:ext cx="3829715" cy="1573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94406" y="2681056"/>
            <a:ext cx="3829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CHL Forwards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5742121" y="2681056"/>
            <a:ext cx="3829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CHL Defensemen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2450969" y="4912882"/>
            <a:ext cx="509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5’9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3171556" y="4912882"/>
            <a:ext cx="509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6’0</a:t>
            </a:r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4068674" y="4912882"/>
            <a:ext cx="509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6’2</a:t>
            </a: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6939699" y="4917774"/>
            <a:ext cx="64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5’10</a:t>
            </a:r>
            <a:endParaRPr lang="en-CA" dirty="0"/>
          </a:p>
        </p:txBody>
      </p:sp>
      <p:sp>
        <p:nvSpPr>
          <p:cNvPr id="14" name="TextBox 13"/>
          <p:cNvSpPr txBox="1"/>
          <p:nvPr/>
        </p:nvSpPr>
        <p:spPr>
          <a:xfrm>
            <a:off x="7656978" y="4912882"/>
            <a:ext cx="49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6’1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8517118" y="4923826"/>
            <a:ext cx="603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6’3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069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/>
              <a:t>Predicted data: 2005-2009 draft eligible 17 year-olds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24129" y="1939769"/>
            <a:ext cx="9720071" cy="4372253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Predicted cohort % of success was applied to 3,697 draft eligible players for the 2005-09 NHL Drafts based on the 1988-89 to 2003-04 sample data: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dirty="0"/>
          </a:p>
          <a:p>
            <a:pPr>
              <a:buFont typeface="Wingdings" panose="05000000000000000000" pitchFamily="2" charset="2"/>
              <a:buChar char="§"/>
            </a:pPr>
            <a:endParaRPr lang="en-CA" dirty="0" smtClean="0"/>
          </a:p>
          <a:p>
            <a:pPr>
              <a:buFont typeface="Wingdings" panose="05000000000000000000" pitchFamily="2" charset="2"/>
              <a:buChar char="§"/>
            </a:pPr>
            <a:endParaRPr lang="en-CA" dirty="0"/>
          </a:p>
          <a:p>
            <a:pPr>
              <a:buFont typeface="Wingdings" panose="05000000000000000000" pitchFamily="2" charset="2"/>
              <a:buChar char="§"/>
            </a:pPr>
            <a:endParaRPr lang="en-CA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Exclusions: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CA" sz="1300" dirty="0" smtClean="0"/>
              <a:t> Overage </a:t>
            </a:r>
            <a:r>
              <a:rPr lang="en-CA" sz="1300" dirty="0"/>
              <a:t>Seasons – only 17 year old players were included in the analysis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CA" sz="1300" dirty="0" smtClean="0"/>
              <a:t> Players </a:t>
            </a:r>
            <a:r>
              <a:rPr lang="en-CA" sz="1300" dirty="0"/>
              <a:t>with less than 10 games played were excluded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CA" sz="1300" dirty="0" smtClean="0"/>
              <a:t> Players </a:t>
            </a:r>
            <a:r>
              <a:rPr lang="en-CA" sz="1300" dirty="0"/>
              <a:t>from the following leagues in their draft season: </a:t>
            </a:r>
            <a:endParaRPr lang="en-CA" sz="13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CA" sz="1300" dirty="0"/>
              <a:t> </a:t>
            </a:r>
            <a:r>
              <a:rPr lang="en-CA" sz="1300" dirty="0" smtClean="0"/>
              <a:t>Europe </a:t>
            </a:r>
            <a:r>
              <a:rPr lang="en-CA" sz="1300" dirty="0"/>
              <a:t>2</a:t>
            </a:r>
            <a:r>
              <a:rPr lang="en-CA" sz="1300" baseline="30000" dirty="0"/>
              <a:t>nd</a:t>
            </a:r>
            <a:r>
              <a:rPr lang="en-CA" sz="1300" dirty="0"/>
              <a:t> division leagues (MHL, </a:t>
            </a:r>
            <a:r>
              <a:rPr lang="en-CA" sz="1300" dirty="0" err="1"/>
              <a:t>Allsvenskan</a:t>
            </a:r>
            <a:r>
              <a:rPr lang="en-CA" sz="1300" dirty="0"/>
              <a:t>, Czech 2) as these leagues had lower correlation with NHL success than either the U20 Junior leagues or the Elite </a:t>
            </a:r>
            <a:r>
              <a:rPr lang="en-CA" sz="1300" dirty="0" smtClean="0"/>
              <a:t>leagues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sz="1300" dirty="0"/>
              <a:t> </a:t>
            </a:r>
            <a:r>
              <a:rPr lang="en-CA" sz="1300" dirty="0" smtClean="0"/>
              <a:t>USHS </a:t>
            </a:r>
            <a:r>
              <a:rPr lang="en-CA" sz="1300" dirty="0"/>
              <a:t>players – do to concerns over the completeness of USHS data available </a:t>
            </a:r>
            <a:endParaRPr lang="en-CA" sz="13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CA" sz="1300" dirty="0"/>
              <a:t> </a:t>
            </a:r>
            <a:r>
              <a:rPr lang="en-CA" sz="1300" dirty="0" smtClean="0"/>
              <a:t>KHL players – do to apparent aversion of NHL teams to draft high % KHL prospects during this period</a:t>
            </a:r>
            <a:endParaRPr lang="en-CA" sz="1300" dirty="0"/>
          </a:p>
          <a:p>
            <a:pPr>
              <a:buFont typeface="Wingdings" panose="05000000000000000000" pitchFamily="2" charset="2"/>
              <a:buChar char="§"/>
            </a:pPr>
            <a:endParaRPr lang="en-CA" dirty="0" smtClean="0"/>
          </a:p>
          <a:p>
            <a:pPr marL="128016" lvl="1" indent="0">
              <a:buFont typeface="Wingdings 3" pitchFamily="18" charset="2"/>
              <a:buNone/>
            </a:pPr>
            <a:endParaRPr lang="en-CA" dirty="0" smtClean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0079263"/>
              </p:ext>
            </p:extLst>
          </p:nvPr>
        </p:nvGraphicFramePr>
        <p:xfrm>
          <a:off x="4135263" y="2690481"/>
          <a:ext cx="3497801" cy="1333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4194"/>
                <a:gridCol w="873158"/>
                <a:gridCol w="1140449"/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Draft </a:t>
                      </a:r>
                      <a:r>
                        <a:rPr lang="en-CA" sz="1100" u="none" strike="noStrike" dirty="0" smtClean="0">
                          <a:effectLst/>
                        </a:rPr>
                        <a:t>Year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# Drafted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Players in Sample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2005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230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664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2006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213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681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2007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211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745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2008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211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801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2009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211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806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1076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3697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746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/>
              <a:t>Predicted data: 2005-2009 draft eligible 17 year-olds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24129" y="1939769"/>
            <a:ext cx="9720071" cy="4372253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Predicted cohort % of success was applied to 3,697 draft eligible players for the 2005-09 NHL Drafts based on the 1988-89 to 2003-04 sample data: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dirty="0"/>
          </a:p>
          <a:p>
            <a:pPr>
              <a:buFont typeface="Wingdings" panose="05000000000000000000" pitchFamily="2" charset="2"/>
              <a:buChar char="§"/>
            </a:pPr>
            <a:endParaRPr lang="en-CA" dirty="0" smtClean="0"/>
          </a:p>
          <a:p>
            <a:pPr>
              <a:buFont typeface="Wingdings" panose="05000000000000000000" pitchFamily="2" charset="2"/>
              <a:buChar char="§"/>
            </a:pPr>
            <a:endParaRPr lang="en-CA" dirty="0"/>
          </a:p>
          <a:p>
            <a:pPr>
              <a:buFont typeface="Wingdings" panose="05000000000000000000" pitchFamily="2" charset="2"/>
              <a:buChar char="§"/>
            </a:pPr>
            <a:endParaRPr lang="en-CA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Exclusions: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CA" sz="1300" dirty="0" smtClean="0"/>
              <a:t> Overage </a:t>
            </a:r>
            <a:r>
              <a:rPr lang="en-CA" sz="1300" dirty="0"/>
              <a:t>Seasons – only 17 year old players were included in the analysis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CA" sz="1300" dirty="0" smtClean="0"/>
              <a:t> Players </a:t>
            </a:r>
            <a:r>
              <a:rPr lang="en-CA" sz="1300" dirty="0"/>
              <a:t>with less than 10 games played were excluded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CA" sz="1300" dirty="0" smtClean="0"/>
              <a:t> Players </a:t>
            </a:r>
            <a:r>
              <a:rPr lang="en-CA" sz="1300" dirty="0"/>
              <a:t>from the following leagues in their draft season: </a:t>
            </a:r>
            <a:endParaRPr lang="en-CA" sz="13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CA" sz="1300" dirty="0"/>
              <a:t> </a:t>
            </a:r>
            <a:r>
              <a:rPr lang="en-CA" sz="1300" dirty="0" smtClean="0"/>
              <a:t>Europe </a:t>
            </a:r>
            <a:r>
              <a:rPr lang="en-CA" sz="1300" dirty="0"/>
              <a:t>2</a:t>
            </a:r>
            <a:r>
              <a:rPr lang="en-CA" sz="1300" baseline="30000" dirty="0"/>
              <a:t>nd</a:t>
            </a:r>
            <a:r>
              <a:rPr lang="en-CA" sz="1300" dirty="0"/>
              <a:t> division leagues (MHL, </a:t>
            </a:r>
            <a:r>
              <a:rPr lang="en-CA" sz="1300" dirty="0" err="1"/>
              <a:t>Allsvenskan</a:t>
            </a:r>
            <a:r>
              <a:rPr lang="en-CA" sz="1300" dirty="0"/>
              <a:t>, Czech 2) as these leagues had lower correlation with NHL success than either the U20 Junior leagues or the Elite </a:t>
            </a:r>
            <a:r>
              <a:rPr lang="en-CA" sz="1300" dirty="0" smtClean="0"/>
              <a:t>leagues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sz="1300" dirty="0"/>
              <a:t> </a:t>
            </a:r>
            <a:r>
              <a:rPr lang="en-CA" sz="1300" dirty="0" smtClean="0"/>
              <a:t>USHS </a:t>
            </a:r>
            <a:r>
              <a:rPr lang="en-CA" sz="1300" dirty="0"/>
              <a:t>players – do to concerns over the completeness of USHS data available </a:t>
            </a:r>
            <a:endParaRPr lang="en-CA" sz="13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CA" sz="1300" dirty="0"/>
              <a:t> </a:t>
            </a:r>
            <a:r>
              <a:rPr lang="en-CA" sz="1300" dirty="0" smtClean="0"/>
              <a:t>KHL players – do to apparent aversion of NHL teams to draft high % KHL prospects during this period</a:t>
            </a:r>
            <a:endParaRPr lang="en-CA" sz="1300" dirty="0"/>
          </a:p>
          <a:p>
            <a:pPr>
              <a:buFont typeface="Wingdings" panose="05000000000000000000" pitchFamily="2" charset="2"/>
              <a:buChar char="§"/>
            </a:pPr>
            <a:endParaRPr lang="en-CA" dirty="0" smtClean="0"/>
          </a:p>
          <a:p>
            <a:pPr marL="128016" lvl="1" indent="0">
              <a:buFont typeface="Wingdings 3" pitchFamily="18" charset="2"/>
              <a:buNone/>
            </a:pPr>
            <a:endParaRPr lang="en-CA" dirty="0" smtClean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4135263" y="2690481"/>
          <a:ext cx="3497801" cy="1333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4194"/>
                <a:gridCol w="873158"/>
                <a:gridCol w="1140449"/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Draft </a:t>
                      </a:r>
                      <a:r>
                        <a:rPr lang="en-CA" sz="1100" u="none" strike="noStrike" dirty="0" smtClean="0">
                          <a:effectLst/>
                        </a:rPr>
                        <a:t>Year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# Drafted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Players in Sample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2005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230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664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2006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213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681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2007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211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745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2008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211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801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2009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211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806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1076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 dirty="0">
                          <a:effectLst/>
                        </a:rPr>
                        <a:t>3697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032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Correlation results</a:t>
            </a:r>
            <a:endParaRPr lang="en-CA" sz="4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24129" y="193977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CA" dirty="0" smtClean="0"/>
          </a:p>
          <a:p>
            <a:pPr marL="128016" lvl="1" indent="0">
              <a:buFont typeface="Wingdings 3" pitchFamily="18" charset="2"/>
              <a:buNone/>
            </a:pPr>
            <a:endParaRPr lang="en-CA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1771095"/>
            <a:ext cx="9720071" cy="688020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8800" dirty="0" smtClean="0"/>
              <a:t> High Correlation Between Predicted Cohort % Success and Actual Cohort % Success at both 100 game and 200 game thresholds: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 </a:t>
            </a:r>
          </a:p>
          <a:p>
            <a:endParaRPr lang="en-CA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24128" y="5420140"/>
            <a:ext cx="9720071" cy="688020"/>
          </a:xfrm>
          <a:prstGeom prst="rect">
            <a:avLst/>
          </a:prstGeom>
        </p:spPr>
        <p:txBody>
          <a:bodyPr vert="horz" lIns="45720" tIns="45720" rIns="45720" bIns="45720" rtlCol="0">
            <a:normAutofit fontScale="2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CA" sz="8800" dirty="0" smtClean="0"/>
              <a:t> High Correlation Between Predicted Cohort % Success and NHL P/GM: 0.497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8800" dirty="0"/>
              <a:t> </a:t>
            </a:r>
            <a:r>
              <a:rPr lang="en-CA" sz="8800" dirty="0" smtClean="0"/>
              <a:t>High Correlation Between NHE equivalency adjusted P/GM and NHL P/GM: 0.486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 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056" y="2459115"/>
            <a:ext cx="5936213" cy="26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1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Sham 2.0 results</a:t>
            </a:r>
            <a:endParaRPr lang="en-CA" sz="4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24129" y="193977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CA" dirty="0" smtClean="0"/>
          </a:p>
          <a:p>
            <a:pPr marL="128016" lvl="1" indent="0">
              <a:buFont typeface="Wingdings 3" pitchFamily="18" charset="2"/>
              <a:buNone/>
            </a:pPr>
            <a:endParaRPr lang="en-CA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1595760"/>
            <a:ext cx="9720071" cy="688020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6400" dirty="0" smtClean="0"/>
              <a:t> Test 1: Pick the highest % of success cohort player among the next 15 highest ranked per CSS. Higher GP than actual 5/12 times. Higher points 3/12 times.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6400" dirty="0" smtClean="0"/>
              <a:t> Test 2: Pick highest </a:t>
            </a:r>
            <a:r>
              <a:rPr lang="en-CA" sz="6400" dirty="0" err="1" smtClean="0"/>
              <a:t>NHLe</a:t>
            </a:r>
            <a:r>
              <a:rPr lang="en-CA" sz="6400" dirty="0" smtClean="0"/>
              <a:t> adjusted P/GM player among next 15 highest ranked by % of success. Higher GP than actual 4/12 times. Higher points 10/12 times.  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 </a:t>
            </a:r>
          </a:p>
          <a:p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6171"/>
              </p:ext>
            </p:extLst>
          </p:nvPr>
        </p:nvGraphicFramePr>
        <p:xfrm>
          <a:off x="2436019" y="2914332"/>
          <a:ext cx="6896100" cy="2918460"/>
        </p:xfrm>
        <a:graphic>
          <a:graphicData uri="http://schemas.openxmlformats.org/drawingml/2006/table">
            <a:tbl>
              <a:tblPr/>
              <a:tblGrid>
                <a:gridCol w="1051899"/>
                <a:gridCol w="744717"/>
                <a:gridCol w="668909"/>
                <a:gridCol w="386869"/>
                <a:gridCol w="884273"/>
                <a:gridCol w="792161"/>
                <a:gridCol w="534248"/>
                <a:gridCol w="782950"/>
                <a:gridCol w="672416"/>
                <a:gridCol w="377658"/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CA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Actual Draft Results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C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 1: Next 15 CSS highest % success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C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 2: Next 15 %success/NHLe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Team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NHL GP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NHL Pts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P/GM*</a:t>
                      </a:r>
                      <a:endParaRPr lang="en-CA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NHL GP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NHL Pts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P/GM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NHL GP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NHL Pts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P/GM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Anaheim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2,301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936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0.41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1,744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739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0.42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1,512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1,037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0.69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Boston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2,425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1,199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1,645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918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0.56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2,237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1,130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0.51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Buffalo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2,836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882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0.33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1,680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452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0.27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1,889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992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Carolina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1,197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606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0.51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2,166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653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0.30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1,494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888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Chicago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2,611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1,396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2,726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1,103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0.40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2,757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1,459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Columbus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4,408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1,380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0.34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1,709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562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0.33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2,629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1,272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0.48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1,595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462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0.30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2,171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573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0.26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1,924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1,016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1,971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544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0.28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1,200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293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0.24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1,517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865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Phoenix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2,959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1,335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0.45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2,164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995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0.46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2,581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1,451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Tampa Bay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1,837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876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0.48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2,601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1,416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0.54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2,622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1,552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Vancouver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1,311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560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0.43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1,603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499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0.31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1,581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967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0.61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3,125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1,343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2,321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1,018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0.44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2,882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1,597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0.55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28,576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11,519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0.42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23,730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9,221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0.39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25,625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14,226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0.56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41922" y="6033155"/>
            <a:ext cx="787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* GP for Actual Goalies drafted removed from calculation of P/GM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1330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Limitations of current model</a:t>
            </a:r>
            <a:endParaRPr lang="en-CA" sz="4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24129" y="193977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CA" dirty="0" smtClean="0"/>
          </a:p>
          <a:p>
            <a:pPr marL="128016" lvl="1" indent="0">
              <a:buFont typeface="Wingdings 3" pitchFamily="18" charset="2"/>
              <a:buNone/>
            </a:pPr>
            <a:endParaRPr lang="en-CA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1806606"/>
            <a:ext cx="9720071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Doesn’t indicate the quality of players who make up the cohort (</a:t>
            </a:r>
            <a:r>
              <a:rPr lang="en-CA" dirty="0" err="1" smtClean="0"/>
              <a:t>ie</a:t>
            </a:r>
            <a:r>
              <a:rPr lang="en-CA" dirty="0" smtClean="0"/>
              <a:t> replacement level or star?)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/>
              <a:t> </a:t>
            </a:r>
            <a:r>
              <a:rPr lang="en-CA" dirty="0" smtClean="0"/>
              <a:t>Issues with the edge cases – 0.749 PPG players in separate cohort than 0.751 players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While it may accurately predict a group of players may have a high % of success, you need to compliment with strong scouting to which will be the 60% who make it, versus the 40% that bust. An example of the top 3 ranked D by % success in 2007: </a:t>
            </a:r>
          </a:p>
          <a:p>
            <a:endParaRPr lang="en-CA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782197"/>
              </p:ext>
            </p:extLst>
          </p:nvPr>
        </p:nvGraphicFramePr>
        <p:xfrm>
          <a:off x="1344004" y="4676457"/>
          <a:ext cx="8357094" cy="1070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0414"/>
                <a:gridCol w="520138"/>
                <a:gridCol w="558197"/>
                <a:gridCol w="447192"/>
                <a:gridCol w="608942"/>
                <a:gridCol w="228353"/>
                <a:gridCol w="253726"/>
                <a:gridCol w="405961"/>
                <a:gridCol w="333015"/>
                <a:gridCol w="507452"/>
                <a:gridCol w="637486"/>
                <a:gridCol w="355216"/>
                <a:gridCol w="19410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 smtClean="0">
                          <a:effectLst/>
                        </a:rPr>
                        <a:t>Name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 smtClean="0">
                          <a:effectLst/>
                        </a:rPr>
                        <a:t>Draft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position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height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League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GP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Pts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P/GM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NHL GP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% success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>
                          <a:effectLst/>
                        </a:rPr>
                        <a:t>Draft #</a:t>
                      </a:r>
                      <a:endParaRPr lang="en-C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 smtClean="0">
                          <a:effectLst/>
                        </a:rPr>
                        <a:t>CSS Rank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u="none" strike="noStrike" dirty="0">
                          <a:effectLst/>
                        </a:rPr>
                        <a:t>Notes</a:t>
                      </a:r>
                      <a:endParaRPr lang="en-C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ALEX PLANTE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 smtClean="0">
                          <a:effectLst/>
                        </a:rPr>
                        <a:t>2007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D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196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WHL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58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8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0.66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10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67%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15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72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212 AHL games. Currently in Norway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JURAJ VALACH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 smtClean="0">
                          <a:effectLst/>
                        </a:rPr>
                        <a:t>2007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D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202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WHL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58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7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0.52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0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67%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undrafted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125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309 GP in Cz/Slov. Elite Leagues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P.K. SUBBAN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 smtClean="0">
                          <a:effectLst/>
                        </a:rPr>
                        <a:t>2007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D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183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OHL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68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15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0.82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344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53%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43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100" u="none" strike="noStrike">
                          <a:effectLst/>
                        </a:rPr>
                        <a:t>102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He's pretty good… 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5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Future work</a:t>
            </a:r>
            <a:endParaRPr lang="en-CA" sz="4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24129" y="193977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CA" dirty="0" smtClean="0"/>
          </a:p>
          <a:p>
            <a:pPr marL="128016" lvl="1" indent="0">
              <a:buFont typeface="Wingdings 3" pitchFamily="18" charset="2"/>
              <a:buNone/>
            </a:pPr>
            <a:endParaRPr lang="en-CA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Use of advanced mathematical methods to mitigate issues around ‘edge cases’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/>
              <a:t> </a:t>
            </a:r>
            <a:r>
              <a:rPr lang="en-CA" dirty="0" smtClean="0"/>
              <a:t>Database project to produce list of the players that make up peer group to assist in qualitative analysis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Addition of other factors (draft year age, </a:t>
            </a:r>
            <a:r>
              <a:rPr lang="en-CA" dirty="0" err="1" smtClean="0"/>
              <a:t>NHLe</a:t>
            </a:r>
            <a:r>
              <a:rPr lang="en-CA" dirty="0"/>
              <a:t> </a:t>
            </a:r>
            <a:r>
              <a:rPr lang="en-CA" dirty="0" smtClean="0"/>
              <a:t>P/GM, </a:t>
            </a:r>
            <a:r>
              <a:rPr lang="en-CA" dirty="0" err="1" smtClean="0"/>
              <a:t>QoT</a:t>
            </a:r>
            <a:r>
              <a:rPr lang="en-CA" dirty="0" smtClean="0"/>
              <a:t> metrics) to improve overall precision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528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Future work</a:t>
            </a:r>
            <a:endParaRPr lang="en-CA" sz="4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24129" y="193977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CA" dirty="0" smtClean="0"/>
          </a:p>
          <a:p>
            <a:pPr marL="128016" lvl="1" indent="0">
              <a:buFont typeface="Wingdings 3" pitchFamily="18" charset="2"/>
              <a:buNone/>
            </a:pPr>
            <a:endParaRPr lang="en-CA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Use of advanced mathematical methods to mitigate issues around ‘edge cases’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/>
              <a:t> </a:t>
            </a:r>
            <a:r>
              <a:rPr lang="en-CA" dirty="0" smtClean="0"/>
              <a:t>Database project to produce list of the players that make up peer group to assist in qualitative analysis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dirty="0" smtClean="0"/>
              <a:t> Addition of other factors (draft year age, </a:t>
            </a:r>
            <a:r>
              <a:rPr lang="en-CA" dirty="0" err="1" smtClean="0"/>
              <a:t>NHLe</a:t>
            </a:r>
            <a:r>
              <a:rPr lang="en-CA" dirty="0"/>
              <a:t> </a:t>
            </a:r>
            <a:r>
              <a:rPr lang="en-CA" dirty="0" smtClean="0"/>
              <a:t>P/GM, </a:t>
            </a:r>
            <a:r>
              <a:rPr lang="en-CA" dirty="0" err="1" smtClean="0"/>
              <a:t>QoT</a:t>
            </a:r>
            <a:r>
              <a:rPr lang="en-CA" dirty="0" smtClean="0"/>
              <a:t> metrics) to improve overall precision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798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4766</TotalTime>
  <Words>1654</Words>
  <Application>Microsoft Office PowerPoint</Application>
  <PresentationFormat>Widescreen</PresentationFormat>
  <Paragraphs>416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Courier New</vt:lpstr>
      <vt:lpstr>Tw Cen MT</vt:lpstr>
      <vt:lpstr>Tw Cen MT Condensed</vt:lpstr>
      <vt:lpstr>Wingdings</vt:lpstr>
      <vt:lpstr>Wingdings 3</vt:lpstr>
      <vt:lpstr>Integral</vt:lpstr>
      <vt:lpstr>Evaluating NHL Draft Prospects</vt:lpstr>
      <vt:lpstr>Challenges in prospect evaluation</vt:lpstr>
      <vt:lpstr>What we’ve Learned</vt:lpstr>
      <vt:lpstr>The project – can we use historical success rates of comparable players to predict future NHL success?</vt:lpstr>
      <vt:lpstr>Observed data: 17 year old draft eligible seasons from 1988-89 to 2003-04</vt:lpstr>
      <vt:lpstr>Height Distribution of NHL Players (2013-14)</vt:lpstr>
      <vt:lpstr>Example of cohort heat map </vt:lpstr>
      <vt:lpstr>Predicted data: 2005-2009 draft eligible 17 year-olds</vt:lpstr>
      <vt:lpstr>Predicted data: 2005-2009 draft eligible 17 year-olds</vt:lpstr>
      <vt:lpstr>Correlation results</vt:lpstr>
      <vt:lpstr>Sham 2.0 results</vt:lpstr>
      <vt:lpstr>Limitations of current model</vt:lpstr>
      <vt:lpstr>Future work</vt:lpstr>
      <vt:lpstr>Future work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NHL Draft Prospects</dc:title>
  <dc:creator>cameron lawrence</dc:creator>
  <cp:lastModifiedBy>cameron lawrence</cp:lastModifiedBy>
  <cp:revision>57</cp:revision>
  <dcterms:created xsi:type="dcterms:W3CDTF">2015-03-26T16:29:12Z</dcterms:created>
  <dcterms:modified xsi:type="dcterms:W3CDTF">2015-04-09T15:51:56Z</dcterms:modified>
</cp:coreProperties>
</file>