
<file path=[Content_Types].xml><?xml version="1.0" encoding="utf-8"?>
<Types xmlns="http://schemas.openxmlformats.org/package/2006/content-types">
  <Override PartName="/ppt/slides/slide29.xml" ContentType="application/vnd.openxmlformats-officedocument.presentationml.slide+xml"/>
  <Override PartName="/ppt/charts/style15.xml" ContentType="application/vnd.ms-office.chartstyl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charts/colors6.xml" ContentType="application/vnd.ms-office.chartcolor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charts/colors16.xml" ContentType="application/vnd.ms-office.chartcolorstyle+xml"/>
  <Override PartName="/ppt/charts/style11.xml" ContentType="application/vnd.ms-office.chartstyl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charts/chart13.xml" ContentType="application/vnd.openxmlformats-officedocument.drawingml.char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olors21.xml" ContentType="application/vnd.ms-office.chartcolorstyle+xml"/>
  <Override PartName="/ppt/charts/colors12.xml" ContentType="application/vnd.ms-office.chartcolorstyle+xml"/>
  <Override PartName="/ppt/charts/chart7.xml" ContentType="application/vnd.openxmlformats-officedocument.drawingml.chart+xml"/>
  <Override PartName="/ppt/charts/chart20.xml" ContentType="application/vnd.openxmlformats-officedocument.drawingml.chart+xml"/>
  <Override PartName="/ppt/charts/colors10.xml" ContentType="application/vnd.ms-office.chartcolorstyle+xml"/>
  <Override PartName="/ppt/charts/style9.xml" ContentType="application/vnd.ms-office.chartstyle+xml"/>
  <Override PartName="/ppt/charts/style7.xml" ContentType="application/vnd.ms-office.chartstyle+xml"/>
  <Override PartName="/ppt/charts/chart3.xml" ContentType="application/vnd.openxmlformats-officedocument.drawingml.chart+xml"/>
  <Default Extension="xlsx" ContentType="application/vnd.openxmlformats-officedocument.spreadsheetml.sheet"/>
  <Override PartName="/ppt/charts/chart5.xml" ContentType="application/vnd.openxmlformats-officedocument.drawingml.chart+xml"/>
  <Override PartName="/ppt/charts/style5.xml" ContentType="application/vnd.ms-office.chartstyle+xml"/>
  <Override PartName="/ppt/charts/style18.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style3.xml" ContentType="application/vnd.ms-office.chartstyle+xml"/>
  <Override PartName="/ppt/charts/style16.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charts/style1.xml" ContentType="application/vnd.ms-office.chartstyle+xml"/>
  <Override PartName="/ppt/charts/style14.xml" ContentType="application/vnd.ms-office.chartstyle+xml"/>
  <Override PartName="/ppt/charts/colors9.xml" ContentType="application/vnd.ms-office.chartcolor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charts/chart18.xml" ContentType="application/vnd.openxmlformats-officedocument.drawingml.chart+xml"/>
  <Override PartName="/ppt/charts/style21.xml" ContentType="application/vnd.ms-office.chartstyle+xml"/>
  <Override PartName="/ppt/charts/colors19.xml" ContentType="application/vnd.ms-office.chartcolorstyle+xml"/>
  <Override PartName="/ppt/charts/colors17.xml" ContentType="application/vnd.ms-office.chartcolorstyle+xml"/>
  <Override PartName="/ppt/charts/style12.xml" ContentType="application/vnd.ms-office.chartstyle+xml"/>
  <Override PartName="/ppt/charts/colors7.xml" ContentType="application/vnd.ms-office.chartcolor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charts/chart16.xml" ContentType="application/vnd.openxmlformats-officedocument.drawingml.chart+xml"/>
  <Default Extension="jpeg" ContentType="image/jpeg"/>
  <Override PartName="/ppt/charts/style10.xml" ContentType="application/vnd.ms-office.chartstyle+xml"/>
  <Override PartName="/ppt/charts/colors5.xml" ContentType="application/vnd.ms-office.chartcolorstyle+xml"/>
  <Override PartName="/ppt/charts/colors15.xml" ContentType="application/vnd.ms-office.chartcolor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charts/colors3.xml" ContentType="application/vnd.ms-office.chartcolorstyle+xml"/>
  <Override PartName="/ppt/charts/colors1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olors1.xml" ContentType="application/vnd.ms-office.chartcolorstyle+xml"/>
  <Override PartName="/ppt/charts/colors11.xml" ContentType="application/vnd.ms-office.chartcolorstyle+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style8.xml" ContentType="application/vnd.ms-office.chartstyle+xml"/>
  <Override PartName="/ppt/charts/colors20.xml" ContentType="application/vnd.ms-office.chartcolorstyle+xml"/>
  <Override PartName="/ppt/charts/chart4.xml" ContentType="application/vnd.openxmlformats-officedocument.drawingml.chart+xml"/>
  <Override PartName="/ppt/charts/style19.xml" ContentType="application/vnd.ms-office.chartstyle+xml"/>
  <Override PartName="/ppt/charts/style6.xml" ContentType="application/vnd.ms-office.chartstyle+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charts/style17.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charts/colors8.xml" ContentType="application/vnd.ms-office.chartcolorstyl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charts/colors18.xml" ContentType="application/vnd.ms-office.chartcolorstyle+xml"/>
  <Override PartName="/ppt/charts/style13.xml" ContentType="application/vnd.ms-office.chartstyle+xml"/>
  <Override PartName="/ppt/slides/slide2.xml" ContentType="application/vnd.openxmlformats-officedocument.presentationml.slide+xml"/>
  <Override PartName="/ppt/slides/slide16.xml" ContentType="application/vnd.openxmlformats-officedocument.presentationml.slide+xml"/>
  <Override PartName="/ppt/charts/colors4.xml" ContentType="application/vnd.ms-office.chartcolorstyle+xml"/>
  <Override PartName="/ppt/charts/style20.xml" ContentType="application/vnd.ms-office.chartstyle+xml"/>
  <Default Extension="rels" ContentType="application/vnd.openxmlformats-package.relationships+xml"/>
  <Override PartName="/ppt/slides/slide23.xml" ContentType="application/vnd.openxmlformats-officedocument.presentationml.slide+xml"/>
  <Override PartName="/ppt/charts/chart15.xml" ContentType="application/vnd.openxmlformats-officedocument.drawingml.chart+xml"/>
  <Override PartName="/ppt/charts/colors14.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7" r:id="rId5"/>
    <p:sldId id="258" r:id="rId6"/>
    <p:sldId id="259" r:id="rId7"/>
    <p:sldId id="265" r:id="rId8"/>
    <p:sldId id="281" r:id="rId9"/>
    <p:sldId id="261" r:id="rId10"/>
    <p:sldId id="270" r:id="rId11"/>
    <p:sldId id="271" r:id="rId12"/>
    <p:sldId id="272" r:id="rId13"/>
    <p:sldId id="273" r:id="rId14"/>
    <p:sldId id="278" r:id="rId15"/>
    <p:sldId id="274" r:id="rId16"/>
    <p:sldId id="275" r:id="rId17"/>
    <p:sldId id="276" r:id="rId18"/>
    <p:sldId id="280" r:id="rId19"/>
    <p:sldId id="295" r:id="rId20"/>
    <p:sldId id="286" r:id="rId21"/>
    <p:sldId id="288" r:id="rId22"/>
    <p:sldId id="291" r:id="rId23"/>
    <p:sldId id="287" r:id="rId24"/>
    <p:sldId id="292" r:id="rId25"/>
    <p:sldId id="293" r:id="rId26"/>
    <p:sldId id="289" r:id="rId27"/>
    <p:sldId id="290" r:id="rId28"/>
    <p:sldId id="294" r:id="rId29"/>
    <p:sldId id="282" r:id="rId30"/>
    <p:sldId id="266" r:id="rId31"/>
    <p:sldId id="285" r:id="rId32"/>
    <p:sldId id="26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Ryan\Documents\Stats\2015%20Passing\DC_Raw.csv"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Ryan\Documents\Stats\2015%20Passing\DC_Raw.csv"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Worksheet1.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Worksheet2.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C:\Users\Ryan\Documents\Stats\2015%20Passing\Goalies\Goalie_Totals_Averages.xlsx" TargetMode="External"/></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oleObject" Target="file:///C:\Users\Ryan\Documents\Stats\2015%20Passing\Goalies\Goalie_Totals_Averages.xlsx" TargetMode="External"/></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oleObject" Target="file:///C:\Users\Ryan\Documents\Stats\2015%20Passing\Goalies\Goalie_Totals_Averages.xlsx" TargetMode="External"/></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oleObject" Target="file:///C:\Users\Ryan\Documents\Stats\2015%20Passing\Goalies\Goalie_Totals_Averages.xlsx" TargetMode="External"/></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oleObject" Target="file:///C:\Users\Ryan\Documents\Stats\2015%20Passing\Goalies\Goalie_Totals_Averages.xlsx" TargetMode="External"/></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oleObject" Target="file:///C:\Users\Ryan\Documents\Stats\2015%20Passing\Goalies\Goalie_Totals_Averages.xlsx" TargetMode="External"/></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oleObject" Target="file:///C:\Users\Ryan\Documents\Stats\2015%20Passing\Goalies\Goalie_Totals_Averages.xlsx" TargetMode="External"/></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oleObject" Target="file:///C:\Users\Ryan\Documents\Stats\2015%20Passing\Goalies\Goalie_Totals_Averages.xlsx" TargetMode="External"/></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oleObject" Target="file:///C:\Users\Ryan\Documents\Stats\2015%20Passing\Goalies\Goalie_Totals_Averages.xlsx" TargetMode="External"/></Relationships>
</file>

<file path=ppt/charts/_rels/chart14.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oleObject" Target="file:///C:\Users\Ryan\Documents\Stats\2015%20Passing\Goalies\Goalie_Totals_Averages.xlsx" TargetMode="External"/></Relationships>
</file>

<file path=ppt/charts/_rels/chart15.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oleObject" Target="file:///C:\Users\Ryan\Documents\Stats\2015%20Passing\OnIceData\On_Ice_Correlations.xlsx" TargetMode="External"/></Relationships>
</file>

<file path=ppt/charts/_rels/chart16.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oleObject" Target="file:///C:\Users\Ryan\Documents\Stats\2015%20Passing\OnIceData\On_Ice_Correlations.xlsx" TargetMode="External"/></Relationships>
</file>

<file path=ppt/charts/_rels/chart17.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oleObject" Target="file:///C:\Users\Ryan\Documents\Stats\2015%20Passing\OnIceData\On_Ice_Correlations.xlsx" TargetMode="External"/></Relationships>
</file>

<file path=ppt/charts/_rels/chart18.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oleObject" Target="file:///C:\Users\Ryan\Documents\Stats\2015%20Passing\OnIceData\On_Ice_Correlations.xlsx" TargetMode="External"/></Relationships>
</file>

<file path=ppt/charts/_rels/chart19.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oleObject" Target="file:///C:\Users\Ryan\Documents\Stats\2015%20Passing\OnIceData\On_Ice_Correlations.xlsx" TargetMode="External"/></Relationships>
</file>

<file path=ppt/charts/_rels/chart20.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oleObject" Target="file:///C:\Users\Ryan\Documents\Stats\2015%20Passing\OnIceData\On_Ice_Correlations.xlsx" TargetMode="External"/></Relationships>
</file>

<file path=ppt/charts/_rels/chart21.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oleObject" Target="file:///C:\Users\Ryan\Documents\Stats\2015%20Passing\OnIceData\On_Ice_Correla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DC_Raw!$C$1</c:f>
              <c:strCache>
                <c:ptCount val="1"/>
                <c:pt idx="0">
                  <c:v>CC/60</c:v>
                </c:pt>
              </c:strCache>
            </c:strRef>
          </c:tx>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dLbls>
            <c:dLbl>
              <c:idx val="1"/>
              <c:layout/>
              <c:tx>
                <c:rich>
                  <a:bodyPr/>
                  <a:lstStyle/>
                  <a:p>
                    <a:r>
                      <a:rPr lang="en-US"/>
                      <a:t>Kane</a:t>
                    </a:r>
                  </a:p>
                </c:rich>
              </c:tx>
              <c:showVal val="1"/>
              <c:extLst>
                <c:ext xmlns:c15="http://schemas.microsoft.com/office/drawing/2012/chart" uri="{CE6537A1-D6FC-4f65-9D91-7224C49458BB}">
                  <c15:layout/>
                </c:ext>
              </c:extLst>
            </c:dLbl>
            <c:dLbl>
              <c:idx val="2"/>
              <c:layout/>
              <c:tx>
                <c:rich>
                  <a:bodyPr/>
                  <a:lstStyle/>
                  <a:p>
                    <a:r>
                      <a:rPr lang="en-US"/>
                      <a:t>Ovechkin</a:t>
                    </a:r>
                  </a:p>
                </c:rich>
              </c:tx>
              <c:dLblPos val="t"/>
              <c:showVal val="1"/>
              <c:extLst>
                <c:ext xmlns:c15="http://schemas.microsoft.com/office/drawing/2012/chart" uri="{CE6537A1-D6FC-4f65-9D91-7224C49458BB}">
                  <c15:layout/>
                </c:ext>
              </c:extLst>
            </c:dLbl>
            <c:dLbl>
              <c:idx val="3"/>
              <c:layout/>
              <c:tx>
                <c:rich>
                  <a:bodyPr/>
                  <a:lstStyle/>
                  <a:p>
                    <a:r>
                      <a:rPr lang="en-US"/>
                      <a:t>Sharp</a:t>
                    </a:r>
                  </a:p>
                </c:rich>
              </c:tx>
              <c:dLblPos val="t"/>
              <c:showVal val="1"/>
              <c:extLst>
                <c:ext xmlns:c15="http://schemas.microsoft.com/office/drawing/2012/chart" uri="{CE6537A1-D6FC-4f65-9D91-7224C49458BB}">
                  <c15:layout/>
                </c:ext>
              </c:extLst>
            </c:dLbl>
            <c:dLbl>
              <c:idx val="4"/>
              <c:layout/>
              <c:tx>
                <c:rich>
                  <a:bodyPr/>
                  <a:lstStyle/>
                  <a:p>
                    <a:r>
                      <a:rPr lang="en-US"/>
                      <a:t>Hossa</a:t>
                    </a:r>
                  </a:p>
                </c:rich>
              </c:tx>
              <c:showVal val="1"/>
              <c:extLst>
                <c:ext xmlns:c15="http://schemas.microsoft.com/office/drawing/2012/chart" uri="{CE6537A1-D6FC-4f65-9D91-7224C49458BB}">
                  <c15:layout/>
                </c:ext>
              </c:extLst>
            </c:dLbl>
            <c:dLbl>
              <c:idx val="5"/>
              <c:layout/>
              <c:tx>
                <c:rich>
                  <a:bodyPr/>
                  <a:lstStyle/>
                  <a:p>
                    <a:r>
                      <a:rPr lang="en-US"/>
                      <a:t>Tavares</a:t>
                    </a:r>
                  </a:p>
                </c:rich>
              </c:tx>
              <c:dLblPos val="l"/>
              <c:showVal val="1"/>
              <c:extLst>
                <c:ext xmlns:c15="http://schemas.microsoft.com/office/drawing/2012/chart" uri="{CE6537A1-D6FC-4f65-9D91-7224C49458BB}">
                  <c15:layout/>
                </c:ext>
              </c:extLst>
            </c:dLbl>
            <c:dLbl>
              <c:idx val="6"/>
              <c:layout/>
              <c:tx>
                <c:rich>
                  <a:bodyPr/>
                  <a:lstStyle/>
                  <a:p>
                    <a:r>
                      <a:rPr lang="en-US"/>
                      <a:t>Jagr</a:t>
                    </a:r>
                  </a:p>
                </c:rich>
              </c:tx>
              <c:showVal val="1"/>
              <c:extLst>
                <c:ext xmlns:c15="http://schemas.microsoft.com/office/drawing/2012/chart" uri="{CE6537A1-D6FC-4f65-9D91-7224C49458BB}">
                  <c15:layout/>
                </c:ext>
              </c:extLst>
            </c:dLbl>
            <c:dLbl>
              <c:idx val="7"/>
              <c:layout/>
              <c:tx>
                <c:rich>
                  <a:bodyPr/>
                  <a:lstStyle/>
                  <a:p>
                    <a:r>
                      <a:rPr lang="en-US"/>
                      <a:t>Nash</a:t>
                    </a:r>
                  </a:p>
                </c:rich>
              </c:tx>
              <c:showVal val="1"/>
              <c:extLst>
                <c:ext xmlns:c15="http://schemas.microsoft.com/office/drawing/2012/chart" uri="{CE6537A1-D6FC-4f65-9D91-7224C49458BB}">
                  <c15:layout/>
                </c:ext>
              </c:extLst>
            </c:dLbl>
            <c:dLbl>
              <c:idx val="9"/>
              <c:layout/>
              <c:tx>
                <c:rich>
                  <a:bodyPr/>
                  <a:lstStyle/>
                  <a:p>
                    <a:r>
                      <a:rPr lang="en-US"/>
                      <a:t>Toews</a:t>
                    </a:r>
                  </a:p>
                </c:rich>
              </c:tx>
              <c:showVal val="1"/>
              <c:extLst>
                <c:ext xmlns:c15="http://schemas.microsoft.com/office/drawing/2012/chart" uri="{CE6537A1-D6FC-4f65-9D91-7224C49458BB}">
                  <c15:layout/>
                </c:ext>
              </c:extLst>
            </c:dLbl>
            <c:dLbl>
              <c:idx val="23"/>
              <c:layout/>
              <c:tx>
                <c:rich>
                  <a:bodyPr/>
                  <a:lstStyle/>
                  <a:p>
                    <a:r>
                      <a:rPr lang="en-US"/>
                      <a:t>Bjugstad</a:t>
                    </a:r>
                  </a:p>
                </c:rich>
              </c:tx>
              <c:dLblPos val="t"/>
              <c:showVal val="1"/>
              <c:extLst>
                <c:ext xmlns:c15="http://schemas.microsoft.com/office/drawing/2012/chart" uri="{CE6537A1-D6FC-4f65-9D91-7224C49458BB}">
                  <c15:layout/>
                </c:ext>
              </c:extLst>
            </c:dLbl>
            <c:dLbl>
              <c:idx val="31"/>
              <c:layout/>
              <c:tx>
                <c:rich>
                  <a:bodyPr/>
                  <a:lstStyle/>
                  <a:p>
                    <a:r>
                      <a:rPr lang="en-US"/>
                      <a:t>Gomez</a:t>
                    </a:r>
                  </a:p>
                </c:rich>
              </c:tx>
              <c:showVal val="1"/>
              <c:extLst>
                <c:ext xmlns:c15="http://schemas.microsoft.com/office/drawing/2012/chart" uri="{CE6537A1-D6FC-4f65-9D91-7224C49458BB}">
                  <c15:layout/>
                </c:ext>
              </c:extLst>
            </c:dLbl>
            <c:dLbl>
              <c:idx val="75"/>
              <c:layout/>
              <c:tx>
                <c:rich>
                  <a:bodyPr/>
                  <a:lstStyle/>
                  <a:p>
                    <a:r>
                      <a:rPr lang="en-US"/>
                      <a:t>Dainius</a:t>
                    </a:r>
                    <a:r>
                      <a:rPr lang="en-US" baseline="0"/>
                      <a:t> Zubrus</a:t>
                    </a:r>
                    <a:endParaRPr lang="en-US"/>
                  </a:p>
                </c:rich>
              </c:tx>
              <c:dLblPos val="l"/>
              <c:showVal val="1"/>
              <c:extLst>
                <c:ext xmlns:c15="http://schemas.microsoft.com/office/drawing/2012/chart" uri="{CE6537A1-D6FC-4f65-9D91-7224C49458BB}">
                  <c15:layout/>
                </c:ext>
              </c:extLst>
            </c:dLbl>
            <c:dLbl>
              <c:idx val="76"/>
              <c:layout/>
              <c:tx>
                <c:rich>
                  <a:bodyPr/>
                  <a:lstStyle/>
                  <a:p>
                    <a:r>
                      <a:rPr lang="en-US"/>
                      <a:t>Dave</a:t>
                    </a:r>
                    <a:r>
                      <a:rPr lang="en-US" baseline="0"/>
                      <a:t> Bolland</a:t>
                    </a:r>
                    <a:endParaRPr lang="en-US"/>
                  </a:p>
                </c:rich>
              </c:tx>
              <c:showVal val="1"/>
              <c:extLst>
                <c:ext xmlns:c15="http://schemas.microsoft.com/office/drawing/2012/chart" uri="{CE6537A1-D6FC-4f65-9D91-7224C49458BB}">
                  <c15:layout/>
                </c:ext>
              </c:extLst>
            </c:dLbl>
            <c:dLbl>
              <c:idx val="77"/>
              <c:layout/>
              <c:tx>
                <c:rich>
                  <a:bodyPr/>
                  <a:lstStyle/>
                  <a:p>
                    <a:r>
                      <a:rPr lang="en-US"/>
                      <a:t>Shawn</a:t>
                    </a:r>
                    <a:r>
                      <a:rPr lang="en-US" baseline="0"/>
                      <a:t> Thorton</a:t>
                    </a:r>
                    <a:endParaRPr lang="en-US"/>
                  </a:p>
                </c:rich>
              </c:tx>
              <c:dLblPos val="l"/>
              <c:showVal val="1"/>
              <c:extLst>
                <c:ext xmlns:c15="http://schemas.microsoft.com/office/drawing/2012/chart" uri="{CE6537A1-D6FC-4f65-9D91-7224C49458BB}">
                  <c15:layout/>
                </c:ext>
              </c:extLst>
            </c:dLbl>
            <c:dLbl>
              <c:idx val="78"/>
              <c:layout/>
              <c:tx>
                <c:rich>
                  <a:bodyPr/>
                  <a:lstStyle/>
                  <a:p>
                    <a:r>
                      <a:rPr lang="en-US"/>
                      <a:t>Tanner</a:t>
                    </a:r>
                    <a:r>
                      <a:rPr lang="en-US" baseline="0"/>
                      <a:t> Glass</a:t>
                    </a:r>
                    <a:endParaRPr lang="en-US"/>
                  </a:p>
                </c:rich>
              </c:tx>
              <c:showVal val="1"/>
              <c:extLst>
                <c:ext xmlns:c15="http://schemas.microsoft.com/office/drawing/2012/chart" uri="{CE6537A1-D6FC-4f65-9D91-7224C49458BB}">
                  <c15:layout/>
                </c:ext>
              </c:extLst>
            </c:dLbl>
            <c:delete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xVal>
            <c:numRef>
              <c:f>DC_Raw!$B$2:$B$80</c:f>
              <c:numCache>
                <c:formatCode>0.0%</c:formatCode>
                <c:ptCount val="79"/>
                <c:pt idx="0">
                  <c:v>0.57199999999999995</c:v>
                </c:pt>
                <c:pt idx="1">
                  <c:v>0.55500000000000005</c:v>
                </c:pt>
                <c:pt idx="2">
                  <c:v>0.53600000000000003</c:v>
                </c:pt>
                <c:pt idx="3">
                  <c:v>0.49700000000000005</c:v>
                </c:pt>
                <c:pt idx="4">
                  <c:v>0.52800000000000002</c:v>
                </c:pt>
                <c:pt idx="5">
                  <c:v>0.48642699900000019</c:v>
                </c:pt>
                <c:pt idx="6">
                  <c:v>0.52380952400000003</c:v>
                </c:pt>
                <c:pt idx="7">
                  <c:v>0.55232558099999984</c:v>
                </c:pt>
                <c:pt idx="8">
                  <c:v>0.504</c:v>
                </c:pt>
                <c:pt idx="9">
                  <c:v>0.48200000000000004</c:v>
                </c:pt>
                <c:pt idx="10">
                  <c:v>0.501</c:v>
                </c:pt>
                <c:pt idx="11">
                  <c:v>0.46986721100000006</c:v>
                </c:pt>
                <c:pt idx="12">
                  <c:v>0.47184684700000007</c:v>
                </c:pt>
                <c:pt idx="13">
                  <c:v>0.49431818200000016</c:v>
                </c:pt>
                <c:pt idx="14">
                  <c:v>0.49122807000000007</c:v>
                </c:pt>
                <c:pt idx="15">
                  <c:v>0.4434782610000001</c:v>
                </c:pt>
                <c:pt idx="16">
                  <c:v>0.46500000000000002</c:v>
                </c:pt>
                <c:pt idx="17">
                  <c:v>0.45255474499999998</c:v>
                </c:pt>
                <c:pt idx="18">
                  <c:v>0.51041666699999988</c:v>
                </c:pt>
                <c:pt idx="19">
                  <c:v>0.47500000000000003</c:v>
                </c:pt>
                <c:pt idx="20">
                  <c:v>0.44846292900000012</c:v>
                </c:pt>
                <c:pt idx="21">
                  <c:v>0.4418103450000001</c:v>
                </c:pt>
                <c:pt idx="22">
                  <c:v>0.47640449400000007</c:v>
                </c:pt>
                <c:pt idx="23">
                  <c:v>0.55198776799999993</c:v>
                </c:pt>
                <c:pt idx="24">
                  <c:v>0.501775148</c:v>
                </c:pt>
                <c:pt idx="25">
                  <c:v>0.45167286200000006</c:v>
                </c:pt>
                <c:pt idx="26">
                  <c:v>0.47227926100000006</c:v>
                </c:pt>
                <c:pt idx="27">
                  <c:v>0.50376884399999999</c:v>
                </c:pt>
                <c:pt idx="28">
                  <c:v>0.45217391299999998</c:v>
                </c:pt>
                <c:pt idx="29">
                  <c:v>0.39412997900000013</c:v>
                </c:pt>
                <c:pt idx="30">
                  <c:v>0.46946564899999998</c:v>
                </c:pt>
                <c:pt idx="31">
                  <c:v>0.55923344899999994</c:v>
                </c:pt>
                <c:pt idx="32">
                  <c:v>0.44714587700000008</c:v>
                </c:pt>
                <c:pt idx="33">
                  <c:v>0.4210000000000001</c:v>
                </c:pt>
                <c:pt idx="34">
                  <c:v>0.46534653500000006</c:v>
                </c:pt>
                <c:pt idx="35">
                  <c:v>0.46162928000000003</c:v>
                </c:pt>
                <c:pt idx="36">
                  <c:v>0.43919885600000008</c:v>
                </c:pt>
                <c:pt idx="37">
                  <c:v>0.43040293000000007</c:v>
                </c:pt>
                <c:pt idx="38">
                  <c:v>0.46606334800000004</c:v>
                </c:pt>
                <c:pt idx="39">
                  <c:v>0.39500000000000007</c:v>
                </c:pt>
                <c:pt idx="40">
                  <c:v>0.46682750300000003</c:v>
                </c:pt>
                <c:pt idx="41">
                  <c:v>0.42589118200000003</c:v>
                </c:pt>
                <c:pt idx="42">
                  <c:v>0.45357142900000008</c:v>
                </c:pt>
                <c:pt idx="43">
                  <c:v>0.42384106000000005</c:v>
                </c:pt>
                <c:pt idx="44">
                  <c:v>0.44941634200000008</c:v>
                </c:pt>
                <c:pt idx="45">
                  <c:v>0.40584415600000001</c:v>
                </c:pt>
                <c:pt idx="46">
                  <c:v>0.49597855200000007</c:v>
                </c:pt>
                <c:pt idx="47">
                  <c:v>0.44505494500000004</c:v>
                </c:pt>
                <c:pt idx="48">
                  <c:v>0.41400000000000003</c:v>
                </c:pt>
                <c:pt idx="49">
                  <c:v>0.41700000000000004</c:v>
                </c:pt>
                <c:pt idx="50">
                  <c:v>0.48210526300000006</c:v>
                </c:pt>
                <c:pt idx="51">
                  <c:v>0.40298507500000014</c:v>
                </c:pt>
                <c:pt idx="52">
                  <c:v>0.49445676300000013</c:v>
                </c:pt>
                <c:pt idx="53">
                  <c:v>0.52222222200000001</c:v>
                </c:pt>
                <c:pt idx="54">
                  <c:v>0.41708542700000006</c:v>
                </c:pt>
                <c:pt idx="55">
                  <c:v>0.40978593300000005</c:v>
                </c:pt>
                <c:pt idx="56">
                  <c:v>0.45200000000000001</c:v>
                </c:pt>
                <c:pt idx="57">
                  <c:v>0.39094650200000008</c:v>
                </c:pt>
                <c:pt idx="58">
                  <c:v>0.42124542100000001</c:v>
                </c:pt>
                <c:pt idx="59">
                  <c:v>0.46013667400000002</c:v>
                </c:pt>
                <c:pt idx="60">
                  <c:v>0.43007518800000005</c:v>
                </c:pt>
                <c:pt idx="61">
                  <c:v>0.40946166400000006</c:v>
                </c:pt>
                <c:pt idx="62">
                  <c:v>0.40254237300000006</c:v>
                </c:pt>
                <c:pt idx="63">
                  <c:v>0.48476454300000005</c:v>
                </c:pt>
                <c:pt idx="64">
                  <c:v>0.47972028000000005</c:v>
                </c:pt>
                <c:pt idx="65">
                  <c:v>0.49394673100000003</c:v>
                </c:pt>
                <c:pt idx="66">
                  <c:v>0.39100000000000007</c:v>
                </c:pt>
                <c:pt idx="67">
                  <c:v>0.46026490100000006</c:v>
                </c:pt>
                <c:pt idx="68">
                  <c:v>0.47945205500000004</c:v>
                </c:pt>
                <c:pt idx="69">
                  <c:v>0.47005444600000001</c:v>
                </c:pt>
                <c:pt idx="70">
                  <c:v>0.39215686300000013</c:v>
                </c:pt>
                <c:pt idx="71">
                  <c:v>0.40754717000000001</c:v>
                </c:pt>
                <c:pt idx="72">
                  <c:v>0.37002341900000008</c:v>
                </c:pt>
                <c:pt idx="73">
                  <c:v>0.42937853100000012</c:v>
                </c:pt>
                <c:pt idx="74">
                  <c:v>0.44927536200000007</c:v>
                </c:pt>
                <c:pt idx="75">
                  <c:v>0.36542239700000012</c:v>
                </c:pt>
                <c:pt idx="76">
                  <c:v>0.35937500000000006</c:v>
                </c:pt>
                <c:pt idx="77">
                  <c:v>0.33955857400000011</c:v>
                </c:pt>
                <c:pt idx="78">
                  <c:v>0.29722222200000004</c:v>
                </c:pt>
              </c:numCache>
            </c:numRef>
          </c:xVal>
          <c:yVal>
            <c:numRef>
              <c:f>DC_Raw!$C$2:$C$80</c:f>
              <c:numCache>
                <c:formatCode>0.0</c:formatCode>
                <c:ptCount val="79"/>
                <c:pt idx="0">
                  <c:v>37</c:v>
                </c:pt>
                <c:pt idx="1">
                  <c:v>33.800000000000011</c:v>
                </c:pt>
                <c:pt idx="2">
                  <c:v>33.794528710000009</c:v>
                </c:pt>
                <c:pt idx="3">
                  <c:v>33.700000000000003</c:v>
                </c:pt>
                <c:pt idx="4">
                  <c:v>33.6</c:v>
                </c:pt>
                <c:pt idx="5">
                  <c:v>33.15</c:v>
                </c:pt>
                <c:pt idx="6">
                  <c:v>32.512315270000009</c:v>
                </c:pt>
                <c:pt idx="7">
                  <c:v>31.986531989999996</c:v>
                </c:pt>
                <c:pt idx="8">
                  <c:v>31.8</c:v>
                </c:pt>
                <c:pt idx="9">
                  <c:v>31.5</c:v>
                </c:pt>
                <c:pt idx="10">
                  <c:v>31.4</c:v>
                </c:pt>
                <c:pt idx="11">
                  <c:v>31.257078140000004</c:v>
                </c:pt>
                <c:pt idx="12">
                  <c:v>30.846625769999999</c:v>
                </c:pt>
                <c:pt idx="13">
                  <c:v>30.70588235</c:v>
                </c:pt>
                <c:pt idx="14">
                  <c:v>30.318471339999999</c:v>
                </c:pt>
                <c:pt idx="15">
                  <c:v>29.708737859999992</c:v>
                </c:pt>
                <c:pt idx="16">
                  <c:v>29.2</c:v>
                </c:pt>
                <c:pt idx="17">
                  <c:v>29.199372060000005</c:v>
                </c:pt>
                <c:pt idx="18">
                  <c:v>29.07692308</c:v>
                </c:pt>
                <c:pt idx="19">
                  <c:v>28.82758621</c:v>
                </c:pt>
                <c:pt idx="20">
                  <c:v>28.342857140000003</c:v>
                </c:pt>
                <c:pt idx="21">
                  <c:v>27.986348119999995</c:v>
                </c:pt>
                <c:pt idx="22">
                  <c:v>27.354838710000003</c:v>
                </c:pt>
                <c:pt idx="23">
                  <c:v>27.211055280000004</c:v>
                </c:pt>
                <c:pt idx="24">
                  <c:v>27.150480259999995</c:v>
                </c:pt>
                <c:pt idx="25">
                  <c:v>27.100371750000004</c:v>
                </c:pt>
                <c:pt idx="26">
                  <c:v>27.058823530000002</c:v>
                </c:pt>
                <c:pt idx="27">
                  <c:v>27.003367000000001</c:v>
                </c:pt>
                <c:pt idx="28">
                  <c:v>26.838709679999997</c:v>
                </c:pt>
                <c:pt idx="29">
                  <c:v>26.698224849999995</c:v>
                </c:pt>
                <c:pt idx="30">
                  <c:v>26.642599279999992</c:v>
                </c:pt>
                <c:pt idx="31">
                  <c:v>26.455438289999996</c:v>
                </c:pt>
                <c:pt idx="32">
                  <c:v>26.35514019</c:v>
                </c:pt>
                <c:pt idx="33">
                  <c:v>25.9</c:v>
                </c:pt>
                <c:pt idx="34">
                  <c:v>25.55891239</c:v>
                </c:pt>
                <c:pt idx="35">
                  <c:v>25.144694529999999</c:v>
                </c:pt>
                <c:pt idx="36">
                  <c:v>25.129604369999999</c:v>
                </c:pt>
                <c:pt idx="37">
                  <c:v>24.780316339999992</c:v>
                </c:pt>
                <c:pt idx="38">
                  <c:v>24.72</c:v>
                </c:pt>
                <c:pt idx="39">
                  <c:v>24.6</c:v>
                </c:pt>
                <c:pt idx="40">
                  <c:v>24.212721579999997</c:v>
                </c:pt>
                <c:pt idx="41">
                  <c:v>24.14750901</c:v>
                </c:pt>
                <c:pt idx="42">
                  <c:v>24</c:v>
                </c:pt>
                <c:pt idx="43">
                  <c:v>24</c:v>
                </c:pt>
                <c:pt idx="44">
                  <c:v>23.81443299</c:v>
                </c:pt>
                <c:pt idx="45">
                  <c:v>23.809523810000002</c:v>
                </c:pt>
                <c:pt idx="46">
                  <c:v>23.677474400000005</c:v>
                </c:pt>
                <c:pt idx="47">
                  <c:v>23.253588520000001</c:v>
                </c:pt>
                <c:pt idx="48">
                  <c:v>23.2</c:v>
                </c:pt>
                <c:pt idx="49">
                  <c:v>22.6</c:v>
                </c:pt>
                <c:pt idx="50">
                  <c:v>22.598684209999991</c:v>
                </c:pt>
                <c:pt idx="51">
                  <c:v>22.578397209999995</c:v>
                </c:pt>
                <c:pt idx="52">
                  <c:v>22.432726969999994</c:v>
                </c:pt>
                <c:pt idx="53">
                  <c:v>22.431818180000004</c:v>
                </c:pt>
                <c:pt idx="54">
                  <c:v>22.182628059999995</c:v>
                </c:pt>
                <c:pt idx="55">
                  <c:v>21.877551020000002</c:v>
                </c:pt>
                <c:pt idx="56">
                  <c:v>21.870967740000005</c:v>
                </c:pt>
                <c:pt idx="57">
                  <c:v>21.64556962</c:v>
                </c:pt>
                <c:pt idx="58">
                  <c:v>21.528861150000004</c:v>
                </c:pt>
                <c:pt idx="59">
                  <c:v>21.472229599999991</c:v>
                </c:pt>
                <c:pt idx="60">
                  <c:v>21.45</c:v>
                </c:pt>
                <c:pt idx="61">
                  <c:v>21.392045450000001</c:v>
                </c:pt>
                <c:pt idx="62">
                  <c:v>21.348314609999996</c:v>
                </c:pt>
                <c:pt idx="63">
                  <c:v>21.29817444</c:v>
                </c:pt>
                <c:pt idx="64">
                  <c:v>21.129363450000003</c:v>
                </c:pt>
                <c:pt idx="65">
                  <c:v>20.741075460000005</c:v>
                </c:pt>
                <c:pt idx="66">
                  <c:v>20.7</c:v>
                </c:pt>
                <c:pt idx="67">
                  <c:v>20.669144979999995</c:v>
                </c:pt>
                <c:pt idx="68">
                  <c:v>20.615183250000001</c:v>
                </c:pt>
                <c:pt idx="69">
                  <c:v>20.270446539999988</c:v>
                </c:pt>
                <c:pt idx="70">
                  <c:v>19.74148061</c:v>
                </c:pt>
                <c:pt idx="71">
                  <c:v>19.4011976</c:v>
                </c:pt>
                <c:pt idx="72">
                  <c:v>19.386503069999996</c:v>
                </c:pt>
                <c:pt idx="73">
                  <c:v>19.366255339999999</c:v>
                </c:pt>
                <c:pt idx="74">
                  <c:v>19.00113507</c:v>
                </c:pt>
                <c:pt idx="75">
                  <c:v>18.947368420000004</c:v>
                </c:pt>
                <c:pt idx="76">
                  <c:v>17.079207920000005</c:v>
                </c:pt>
                <c:pt idx="77">
                  <c:v>16.150740239999998</c:v>
                </c:pt>
                <c:pt idx="78">
                  <c:v>12.738095239999998</c:v>
                </c:pt>
              </c:numCache>
            </c:numRef>
          </c:yVal>
        </c:ser>
        <c:dLbls/>
        <c:axId val="85678720"/>
        <c:axId val="85824256"/>
      </c:scatterChart>
      <c:valAx>
        <c:axId val="85678720"/>
        <c:scaling>
          <c:orientation val="minMax"/>
          <c:min val="0.25"/>
        </c:scaling>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Percentage of On Ice Attempts Player Contributes To</a:t>
                </a:r>
              </a:p>
            </c:rich>
          </c:tx>
          <c:layout>
            <c:manualLayout>
              <c:xMode val="edge"/>
              <c:yMode val="edge"/>
              <c:x val="0.33197421502867713"/>
              <c:y val="0.94216766685896458"/>
            </c:manualLayout>
          </c:layout>
          <c:spPr>
            <a:noFill/>
            <a:ln>
              <a:noFill/>
            </a:ln>
            <a:effectLst/>
          </c:spPr>
        </c:title>
        <c:numFmt formatCode="0.0%"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5824256"/>
        <c:crosses val="autoZero"/>
        <c:crossBetween val="midCat"/>
      </c:valAx>
      <c:valAx>
        <c:axId val="85824256"/>
        <c:scaling>
          <c:orientation val="minMax"/>
          <c:min val="10"/>
        </c:scaling>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Shot Attempt Contributes Per 60 Minutes</a:t>
                </a:r>
              </a:p>
            </c:rich>
          </c:tx>
          <c:layout/>
          <c:spPr>
            <a:noFill/>
            <a:ln>
              <a:noFill/>
            </a:ln>
            <a:effectLst/>
          </c:spPr>
        </c:title>
        <c:numFmt formatCode="0.0"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5678720"/>
        <c:crosses val="autoZero"/>
        <c:crossBetween val="midCat"/>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DC_Raw!$O$1</c:f>
              <c:strCache>
                <c:ptCount val="1"/>
                <c:pt idx="0">
                  <c:v>SC/60</c:v>
                </c:pt>
              </c:strCache>
            </c:strRef>
          </c:tx>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dLbls>
            <c:dLbl>
              <c:idx val="1"/>
              <c:layout/>
              <c:tx>
                <c:rich>
                  <a:bodyPr/>
                  <a:lstStyle/>
                  <a:p>
                    <a:r>
                      <a:rPr lang="en-US"/>
                      <a:t>Ovechkin</a:t>
                    </a:r>
                  </a:p>
                </c:rich>
              </c:tx>
              <c:showVal val="1"/>
              <c:extLst>
                <c:ext xmlns:c15="http://schemas.microsoft.com/office/drawing/2012/chart" uri="{CE6537A1-D6FC-4f65-9D91-7224C49458BB}">
                  <c15:layout/>
                </c:ext>
              </c:extLst>
            </c:dLbl>
            <c:dLbl>
              <c:idx val="2"/>
              <c:layout/>
              <c:tx>
                <c:rich>
                  <a:bodyPr/>
                  <a:lstStyle/>
                  <a:p>
                    <a:r>
                      <a:rPr lang="en-US"/>
                      <a:t>Tavares</a:t>
                    </a:r>
                  </a:p>
                </c:rich>
              </c:tx>
              <c:dLblPos val="t"/>
              <c:showVal val="1"/>
              <c:extLst>
                <c:ext xmlns:c15="http://schemas.microsoft.com/office/drawing/2012/chart" uri="{CE6537A1-D6FC-4f65-9D91-7224C49458BB}">
                  <c15:layout/>
                </c:ext>
              </c:extLst>
            </c:dLbl>
            <c:dLbl>
              <c:idx val="3"/>
              <c:layout/>
              <c:tx>
                <c:rich>
                  <a:bodyPr/>
                  <a:lstStyle/>
                  <a:p>
                    <a:r>
                      <a:rPr lang="en-US"/>
                      <a:t>Hossa</a:t>
                    </a:r>
                  </a:p>
                </c:rich>
              </c:tx>
              <c:showVal val="1"/>
              <c:extLst>
                <c:ext xmlns:c15="http://schemas.microsoft.com/office/drawing/2012/chart" uri="{CE6537A1-D6FC-4f65-9D91-7224C49458BB}">
                  <c15:layout/>
                </c:ext>
              </c:extLst>
            </c:dLbl>
            <c:dLbl>
              <c:idx val="4"/>
              <c:layout/>
              <c:tx>
                <c:rich>
                  <a:bodyPr/>
                  <a:lstStyle/>
                  <a:p>
                    <a:r>
                      <a:rPr lang="en-US"/>
                      <a:t>Nash</a:t>
                    </a:r>
                  </a:p>
                </c:rich>
              </c:tx>
              <c:showVal val="1"/>
              <c:extLst>
                <c:ext xmlns:c15="http://schemas.microsoft.com/office/drawing/2012/chart" uri="{CE6537A1-D6FC-4f65-9D91-7224C49458BB}">
                  <c15:layout/>
                </c:ext>
              </c:extLst>
            </c:dLbl>
            <c:dLbl>
              <c:idx val="7"/>
              <c:layout/>
              <c:tx>
                <c:rich>
                  <a:bodyPr/>
                  <a:lstStyle/>
                  <a:p>
                    <a:r>
                      <a:rPr lang="en-US"/>
                      <a:t>Jagr</a:t>
                    </a:r>
                  </a:p>
                </c:rich>
              </c:tx>
              <c:showVal val="1"/>
              <c:extLst>
                <c:ext xmlns:c15="http://schemas.microsoft.com/office/drawing/2012/chart" uri="{CE6537A1-D6FC-4f65-9D91-7224C49458BB}">
                  <c15:layout/>
                </c:ext>
              </c:extLst>
            </c:dLbl>
            <c:dLbl>
              <c:idx val="76"/>
              <c:layout/>
              <c:tx>
                <c:rich>
                  <a:bodyPr/>
                  <a:lstStyle/>
                  <a:p>
                    <a:r>
                      <a:rPr lang="en-US"/>
                      <a:t>Zubrus</a:t>
                    </a:r>
                  </a:p>
                </c:rich>
              </c:tx>
              <c:showVal val="1"/>
              <c:extLst>
                <c:ext xmlns:c15="http://schemas.microsoft.com/office/drawing/2012/chart" uri="{CE6537A1-D6FC-4f65-9D91-7224C49458BB}">
                  <c15:layout/>
                </c:ext>
              </c:extLst>
            </c:dLbl>
            <c:dLbl>
              <c:idx val="77"/>
              <c:layout/>
              <c:tx>
                <c:rich>
                  <a:bodyPr/>
                  <a:lstStyle/>
                  <a:p>
                    <a:r>
                      <a:rPr lang="en-US"/>
                      <a:t>Thorton</a:t>
                    </a:r>
                  </a:p>
                </c:rich>
              </c:tx>
              <c:showVal val="1"/>
              <c:extLst>
                <c:ext xmlns:c15="http://schemas.microsoft.com/office/drawing/2012/chart" uri="{CE6537A1-D6FC-4f65-9D91-7224C49458BB}">
                  <c15:layout/>
                </c:ext>
              </c:extLst>
            </c:dLbl>
            <c:dLbl>
              <c:idx val="78"/>
              <c:layout/>
              <c:tx>
                <c:rich>
                  <a:bodyPr/>
                  <a:lstStyle/>
                  <a:p>
                    <a:r>
                      <a:rPr lang="en-US"/>
                      <a:t>Glass</a:t>
                    </a:r>
                  </a:p>
                </c:rich>
              </c:tx>
              <c:dLblPos val="b"/>
              <c:showVal val="1"/>
              <c:extLst>
                <c:ext xmlns:c15="http://schemas.microsoft.com/office/drawing/2012/chart" uri="{CE6537A1-D6FC-4f65-9D91-7224C49458BB}">
                  <c15:layout/>
                </c:ext>
              </c:extLst>
            </c:dLbl>
            <c:delete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xVal>
            <c:numRef>
              <c:f>DC_Raw!$N$2:$N$82</c:f>
              <c:numCache>
                <c:formatCode>0.0%</c:formatCode>
                <c:ptCount val="81"/>
                <c:pt idx="0">
                  <c:v>0.534090909</c:v>
                </c:pt>
                <c:pt idx="1">
                  <c:v>0.59553349899999986</c:v>
                </c:pt>
                <c:pt idx="2">
                  <c:v>0.39275766000000006</c:v>
                </c:pt>
                <c:pt idx="3">
                  <c:v>0.42821782200000008</c:v>
                </c:pt>
                <c:pt idx="4">
                  <c:v>0.48915662700000007</c:v>
                </c:pt>
                <c:pt idx="5">
                  <c:v>0.456140351</c:v>
                </c:pt>
                <c:pt idx="6">
                  <c:v>0.44329896900000004</c:v>
                </c:pt>
                <c:pt idx="7">
                  <c:v>0.47813411099999997</c:v>
                </c:pt>
                <c:pt idx="8">
                  <c:v>0.39440203600000007</c:v>
                </c:pt>
                <c:pt idx="9">
                  <c:v>0.38127090300000011</c:v>
                </c:pt>
                <c:pt idx="10">
                  <c:v>0.34200000000000008</c:v>
                </c:pt>
                <c:pt idx="11">
                  <c:v>0.36585365900000005</c:v>
                </c:pt>
                <c:pt idx="12">
                  <c:v>0.38285714300000007</c:v>
                </c:pt>
                <c:pt idx="13">
                  <c:v>0.41474654400000005</c:v>
                </c:pt>
                <c:pt idx="14">
                  <c:v>0.44298245600000002</c:v>
                </c:pt>
                <c:pt idx="15">
                  <c:v>0.34857142900000004</c:v>
                </c:pt>
                <c:pt idx="16">
                  <c:v>0.38396624500000004</c:v>
                </c:pt>
                <c:pt idx="17">
                  <c:v>0.47480106100000008</c:v>
                </c:pt>
                <c:pt idx="18">
                  <c:v>0.47111111100000008</c:v>
                </c:pt>
                <c:pt idx="19">
                  <c:v>0.42586750800000006</c:v>
                </c:pt>
                <c:pt idx="20">
                  <c:v>0.34328358200000003</c:v>
                </c:pt>
                <c:pt idx="21">
                  <c:v>0.4638297870000001</c:v>
                </c:pt>
                <c:pt idx="22">
                  <c:v>0.36778115500000008</c:v>
                </c:pt>
                <c:pt idx="23">
                  <c:v>0.40209790200000001</c:v>
                </c:pt>
                <c:pt idx="24">
                  <c:v>0.31612903200000003</c:v>
                </c:pt>
                <c:pt idx="25">
                  <c:v>0.42462311600000002</c:v>
                </c:pt>
                <c:pt idx="26">
                  <c:v>0.31790744500000007</c:v>
                </c:pt>
                <c:pt idx="27">
                  <c:v>0.41552511400000003</c:v>
                </c:pt>
                <c:pt idx="28">
                  <c:v>0.43511450400000007</c:v>
                </c:pt>
                <c:pt idx="29">
                  <c:v>0.45486111099999998</c:v>
                </c:pt>
                <c:pt idx="30">
                  <c:v>0.46706586800000005</c:v>
                </c:pt>
                <c:pt idx="31">
                  <c:v>0.42045454500000007</c:v>
                </c:pt>
                <c:pt idx="32">
                  <c:v>0.29044117600000002</c:v>
                </c:pt>
                <c:pt idx="33">
                  <c:v>0.39306358400000008</c:v>
                </c:pt>
                <c:pt idx="34">
                  <c:v>0.39682539700000014</c:v>
                </c:pt>
                <c:pt idx="35">
                  <c:v>0.37254902000000001</c:v>
                </c:pt>
                <c:pt idx="36">
                  <c:v>0.37299771200000004</c:v>
                </c:pt>
                <c:pt idx="37">
                  <c:v>0.27466150900000008</c:v>
                </c:pt>
                <c:pt idx="38">
                  <c:v>0.40182648400000009</c:v>
                </c:pt>
                <c:pt idx="39">
                  <c:v>0.35491606700000011</c:v>
                </c:pt>
                <c:pt idx="40">
                  <c:v>0.31506849300000012</c:v>
                </c:pt>
                <c:pt idx="41">
                  <c:v>0.41417910400000002</c:v>
                </c:pt>
                <c:pt idx="42">
                  <c:v>0.3724696360000001</c:v>
                </c:pt>
                <c:pt idx="43">
                  <c:v>0.33564814800000004</c:v>
                </c:pt>
                <c:pt idx="44">
                  <c:v>0.31887201700000012</c:v>
                </c:pt>
                <c:pt idx="45">
                  <c:v>0.34493670900000006</c:v>
                </c:pt>
                <c:pt idx="46">
                  <c:v>0.39094650200000008</c:v>
                </c:pt>
                <c:pt idx="47">
                  <c:v>0.36334405100000006</c:v>
                </c:pt>
                <c:pt idx="48">
                  <c:v>0.34037558700000003</c:v>
                </c:pt>
                <c:pt idx="49">
                  <c:v>0.35973597400000001</c:v>
                </c:pt>
                <c:pt idx="50">
                  <c:v>0.35555555600000005</c:v>
                </c:pt>
                <c:pt idx="51">
                  <c:v>0.37172774900000005</c:v>
                </c:pt>
                <c:pt idx="52">
                  <c:v>0.34251968500000007</c:v>
                </c:pt>
                <c:pt idx="53">
                  <c:v>0.34536082500000004</c:v>
                </c:pt>
                <c:pt idx="54">
                  <c:v>0.34728033500000005</c:v>
                </c:pt>
                <c:pt idx="55">
                  <c:v>0.38495575200000004</c:v>
                </c:pt>
                <c:pt idx="56">
                  <c:v>0.42424242400000001</c:v>
                </c:pt>
                <c:pt idx="57">
                  <c:v>0.27639751600000001</c:v>
                </c:pt>
                <c:pt idx="58">
                  <c:v>0.2983870970000001</c:v>
                </c:pt>
                <c:pt idx="59">
                  <c:v>0.34603174599999997</c:v>
                </c:pt>
                <c:pt idx="60">
                  <c:v>0.33753943200000003</c:v>
                </c:pt>
                <c:pt idx="61">
                  <c:v>0.3251366120000001</c:v>
                </c:pt>
                <c:pt idx="62">
                  <c:v>0.31120332000000001</c:v>
                </c:pt>
                <c:pt idx="63">
                  <c:v>0.36079545499999999</c:v>
                </c:pt>
                <c:pt idx="64">
                  <c:v>0.28092783500000007</c:v>
                </c:pt>
                <c:pt idx="65">
                  <c:v>0.36923076900000007</c:v>
                </c:pt>
                <c:pt idx="66">
                  <c:v>0.35789473700000007</c:v>
                </c:pt>
                <c:pt idx="67">
                  <c:v>0.3292682930000001</c:v>
                </c:pt>
                <c:pt idx="68">
                  <c:v>0.35882352900000003</c:v>
                </c:pt>
                <c:pt idx="69">
                  <c:v>0.3612167300000001</c:v>
                </c:pt>
                <c:pt idx="70">
                  <c:v>0.37623762400000005</c:v>
                </c:pt>
                <c:pt idx="71">
                  <c:v>0.3101449280000001</c:v>
                </c:pt>
                <c:pt idx="72">
                  <c:v>0.27500000000000002</c:v>
                </c:pt>
                <c:pt idx="73">
                  <c:v>0.28508771900000007</c:v>
                </c:pt>
                <c:pt idx="74">
                  <c:v>0.30000000000000004</c:v>
                </c:pt>
                <c:pt idx="75">
                  <c:v>0.34745762700000005</c:v>
                </c:pt>
                <c:pt idx="76">
                  <c:v>0.29109589000000002</c:v>
                </c:pt>
                <c:pt idx="77">
                  <c:v>0.23148148100000002</c:v>
                </c:pt>
                <c:pt idx="78">
                  <c:v>0.21126760600000002</c:v>
                </c:pt>
              </c:numCache>
            </c:numRef>
          </c:xVal>
          <c:yVal>
            <c:numRef>
              <c:f>DC_Raw!$O$2:$O$82</c:f>
              <c:numCache>
                <c:formatCode>0.0</c:formatCode>
                <c:ptCount val="81"/>
                <c:pt idx="0">
                  <c:v>16.887912969999999</c:v>
                </c:pt>
                <c:pt idx="1">
                  <c:v>15.131878519999999</c:v>
                </c:pt>
                <c:pt idx="2">
                  <c:v>14.1</c:v>
                </c:pt>
                <c:pt idx="3">
                  <c:v>13.806557450000001</c:v>
                </c:pt>
                <c:pt idx="4">
                  <c:v>13.67003367</c:v>
                </c:pt>
                <c:pt idx="5">
                  <c:v>12.956810630000001</c:v>
                </c:pt>
                <c:pt idx="6">
                  <c:v>12.70935961</c:v>
                </c:pt>
                <c:pt idx="7">
                  <c:v>12.361809050000002</c:v>
                </c:pt>
                <c:pt idx="8">
                  <c:v>12.311901499999999</c:v>
                </c:pt>
                <c:pt idx="9">
                  <c:v>12.264658419999998</c:v>
                </c:pt>
                <c:pt idx="10">
                  <c:v>12.14201183</c:v>
                </c:pt>
                <c:pt idx="11">
                  <c:v>12.085944490000001</c:v>
                </c:pt>
                <c:pt idx="12">
                  <c:v>11.823529410000003</c:v>
                </c:pt>
                <c:pt idx="13">
                  <c:v>11.612903230000002</c:v>
                </c:pt>
                <c:pt idx="14">
                  <c:v>11.542857140000001</c:v>
                </c:pt>
                <c:pt idx="15">
                  <c:v>11.491365779999999</c:v>
                </c:pt>
                <c:pt idx="16">
                  <c:v>11.426578300000001</c:v>
                </c:pt>
                <c:pt idx="17">
                  <c:v>11.401273890000001</c:v>
                </c:pt>
                <c:pt idx="18">
                  <c:v>11.275929320000001</c:v>
                </c:pt>
                <c:pt idx="19">
                  <c:v>11.05047749</c:v>
                </c:pt>
                <c:pt idx="20">
                  <c:v>10.97590074</c:v>
                </c:pt>
                <c:pt idx="21">
                  <c:v>10.964875510000002</c:v>
                </c:pt>
                <c:pt idx="22">
                  <c:v>10.936480040000003</c:v>
                </c:pt>
                <c:pt idx="23">
                  <c:v>10.866141730000002</c:v>
                </c:pt>
                <c:pt idx="24">
                  <c:v>10.822085890000002</c:v>
                </c:pt>
                <c:pt idx="25">
                  <c:v>10.821771610000001</c:v>
                </c:pt>
                <c:pt idx="26">
                  <c:v>10.784982940000001</c:v>
                </c:pt>
                <c:pt idx="27">
                  <c:v>10.705882350000001</c:v>
                </c:pt>
                <c:pt idx="28">
                  <c:v>10.698644420000001</c:v>
                </c:pt>
                <c:pt idx="29">
                  <c:v>10.69387755</c:v>
                </c:pt>
                <c:pt idx="30">
                  <c:v>10.636363639999999</c:v>
                </c:pt>
                <c:pt idx="31">
                  <c:v>10.313588850000002</c:v>
                </c:pt>
                <c:pt idx="32">
                  <c:v>10.226537220000003</c:v>
                </c:pt>
                <c:pt idx="33">
                  <c:v>10.200000000000001</c:v>
                </c:pt>
                <c:pt idx="34">
                  <c:v>9.8901098900000015</c:v>
                </c:pt>
                <c:pt idx="35">
                  <c:v>9.8658589360000022</c:v>
                </c:pt>
                <c:pt idx="36">
                  <c:v>9.8489425980000007</c:v>
                </c:pt>
                <c:pt idx="37">
                  <c:v>9.6489241219999968</c:v>
                </c:pt>
                <c:pt idx="38">
                  <c:v>9.5306859210000017</c:v>
                </c:pt>
                <c:pt idx="39">
                  <c:v>9.5176848870000015</c:v>
                </c:pt>
                <c:pt idx="40">
                  <c:v>9.5172413789999997</c:v>
                </c:pt>
                <c:pt idx="41">
                  <c:v>9.4283085200000016</c:v>
                </c:pt>
                <c:pt idx="42">
                  <c:v>9.3556679190000036</c:v>
                </c:pt>
                <c:pt idx="43">
                  <c:v>9.354838710000001</c:v>
                </c:pt>
                <c:pt idx="44">
                  <c:v>9.3333333330000006</c:v>
                </c:pt>
                <c:pt idx="45">
                  <c:v>9.289772726999999</c:v>
                </c:pt>
                <c:pt idx="46">
                  <c:v>9.0909090910000003</c:v>
                </c:pt>
                <c:pt idx="47">
                  <c:v>9.0400000000000009</c:v>
                </c:pt>
                <c:pt idx="48">
                  <c:v>9.034267912999999</c:v>
                </c:pt>
                <c:pt idx="49">
                  <c:v>8.983310822</c:v>
                </c:pt>
                <c:pt idx="50">
                  <c:v>8.9219330859999992</c:v>
                </c:pt>
                <c:pt idx="51">
                  <c:v>8.6409736309999978</c:v>
                </c:pt>
                <c:pt idx="52">
                  <c:v>8.5855263160000028</c:v>
                </c:pt>
                <c:pt idx="53">
                  <c:v>8.5750853240000016</c:v>
                </c:pt>
                <c:pt idx="54">
                  <c:v>8.5567010310000011</c:v>
                </c:pt>
                <c:pt idx="55">
                  <c:v>8.5405759160000017</c:v>
                </c:pt>
                <c:pt idx="56">
                  <c:v>8.5404428380000024</c:v>
                </c:pt>
                <c:pt idx="57">
                  <c:v>8.5031847130000013</c:v>
                </c:pt>
                <c:pt idx="58">
                  <c:v>8.3146067420000005</c:v>
                </c:pt>
                <c:pt idx="59">
                  <c:v>8.2784810130000004</c:v>
                </c:pt>
                <c:pt idx="60">
                  <c:v>7.9553903349999997</c:v>
                </c:pt>
                <c:pt idx="61">
                  <c:v>7.951002227</c:v>
                </c:pt>
                <c:pt idx="62">
                  <c:v>7.9086115990000003</c:v>
                </c:pt>
                <c:pt idx="63">
                  <c:v>7.8234086239999989</c:v>
                </c:pt>
                <c:pt idx="64">
                  <c:v>7.685076381</c:v>
                </c:pt>
                <c:pt idx="65">
                  <c:v>7.6534679779999992</c:v>
                </c:pt>
                <c:pt idx="66">
                  <c:v>7.6499999999999995</c:v>
                </c:pt>
                <c:pt idx="67">
                  <c:v>7.5819032759999994</c:v>
                </c:pt>
                <c:pt idx="68">
                  <c:v>7.484662576999999</c:v>
                </c:pt>
                <c:pt idx="69">
                  <c:v>7.4351058739999987</c:v>
                </c:pt>
                <c:pt idx="70">
                  <c:v>7.3548387099999992</c:v>
                </c:pt>
                <c:pt idx="71">
                  <c:v>7.2053872050000001</c:v>
                </c:pt>
                <c:pt idx="72">
                  <c:v>6.6948436179999993</c:v>
                </c:pt>
                <c:pt idx="73">
                  <c:v>6.6213921899999999</c:v>
                </c:pt>
                <c:pt idx="74">
                  <c:v>6.4670658679999979</c:v>
                </c:pt>
                <c:pt idx="75">
                  <c:v>6.0891089110000003</c:v>
                </c:pt>
                <c:pt idx="76">
                  <c:v>5.7888762769999991</c:v>
                </c:pt>
                <c:pt idx="77">
                  <c:v>4.0376850609999995</c:v>
                </c:pt>
                <c:pt idx="78">
                  <c:v>3.5714285709999998</c:v>
                </c:pt>
              </c:numCache>
            </c:numRef>
          </c:yVal>
        </c:ser>
        <c:dLbls/>
        <c:axId val="39622144"/>
        <c:axId val="39624064"/>
      </c:scatterChart>
      <c:valAx>
        <c:axId val="39622144"/>
        <c:scaling>
          <c:orientation val="minMax"/>
        </c:scaling>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Percentage of On Ice Scoring Chances Player Contributes To</a:t>
                </a:r>
              </a:p>
            </c:rich>
          </c:tx>
          <c:layout>
            <c:manualLayout>
              <c:xMode val="edge"/>
              <c:yMode val="edge"/>
              <c:x val="0.30508165645960927"/>
              <c:y val="0.95058576484164781"/>
            </c:manualLayout>
          </c:layout>
          <c:spPr>
            <a:noFill/>
            <a:ln>
              <a:noFill/>
            </a:ln>
            <a:effectLst/>
          </c:spPr>
        </c:title>
        <c:numFmt formatCode="0.0%"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624064"/>
        <c:crosses val="autoZero"/>
        <c:crossBetween val="midCat"/>
      </c:valAx>
      <c:valAx>
        <c:axId val="39624064"/>
        <c:scaling>
          <c:orientation val="minMax"/>
        </c:scaling>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Scoring Chance Contributions per 60 Minutes</a:t>
                </a:r>
              </a:p>
            </c:rich>
          </c:tx>
          <c:layout/>
          <c:spPr>
            <a:noFill/>
            <a:ln>
              <a:noFill/>
            </a:ln>
            <a:effectLst/>
          </c:spPr>
        </c:title>
        <c:numFmt formatCode="0.0"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622144"/>
        <c:crosses val="autoZero"/>
        <c:crossBetween val="midCat"/>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325 Game Sample of Passing </a:t>
            </a:r>
            <a:r>
              <a:rPr lang="en-US" dirty="0" smtClean="0"/>
              <a:t>Outcomes (Win %)</a:t>
            </a:r>
            <a:endParaRPr lang="en-US" dirty="0"/>
          </a:p>
        </c:rich>
      </c:tx>
      <c:layout/>
      <c:spPr>
        <a:noFill/>
        <a:ln>
          <a:noFill/>
        </a:ln>
        <a:effectLst/>
      </c:spPr>
    </c:title>
    <c:plotArea>
      <c:layout/>
      <c:barChart>
        <c:barDir val="col"/>
        <c:grouping val="clustered"/>
        <c:ser>
          <c:idx val="0"/>
          <c:order val="0"/>
          <c:tx>
            <c:strRef>
              <c:f>Sheet1!$B$1</c:f>
              <c:strCache>
                <c:ptCount val="1"/>
                <c:pt idx="0">
                  <c:v>Win%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idx val="2"/>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5"/>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7"/>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8"/>
            <c:spPr>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cat>
            <c:strRef>
              <c:f>Sheet1!$A$2:$A$11</c:f>
              <c:strCache>
                <c:ptCount val="10"/>
                <c:pt idx="0">
                  <c:v>SG Poss. Close</c:v>
                </c:pt>
                <c:pt idx="1">
                  <c:v>SC SAG Poss. Close</c:v>
                </c:pt>
                <c:pt idx="2">
                  <c:v>5v5 SA Corsi</c:v>
                </c:pt>
                <c:pt idx="3">
                  <c:v>5v5 SA Shots</c:v>
                </c:pt>
                <c:pt idx="4">
                  <c:v>SC SG Poss. Close</c:v>
                </c:pt>
                <c:pt idx="5">
                  <c:v>5v5 SA Fenwick</c:v>
                </c:pt>
                <c:pt idx="6">
                  <c:v>SAGE</c:v>
                </c:pt>
                <c:pt idx="7">
                  <c:v>SA Corsi Efficiency</c:v>
                </c:pt>
                <c:pt idx="8">
                  <c:v>SAGE Close</c:v>
                </c:pt>
                <c:pt idx="9">
                  <c:v>SAG Poss. Close</c:v>
                </c:pt>
              </c:strCache>
            </c:strRef>
          </c:cat>
          <c:val>
            <c:numRef>
              <c:f>Sheet1!$B$2:$B$11</c:f>
              <c:numCache>
                <c:formatCode>0.0%</c:formatCode>
                <c:ptCount val="10"/>
                <c:pt idx="0">
                  <c:v>0.65230769230769248</c:v>
                </c:pt>
                <c:pt idx="1">
                  <c:v>0.64923076923076928</c:v>
                </c:pt>
                <c:pt idx="2">
                  <c:v>0.64000000000000012</c:v>
                </c:pt>
                <c:pt idx="3">
                  <c:v>0.64000000000000012</c:v>
                </c:pt>
                <c:pt idx="4">
                  <c:v>0.63384615384615384</c:v>
                </c:pt>
                <c:pt idx="5">
                  <c:v>0.63384615384615384</c:v>
                </c:pt>
                <c:pt idx="6">
                  <c:v>0.62769230769230777</c:v>
                </c:pt>
                <c:pt idx="7">
                  <c:v>0.62461538461538479</c:v>
                </c:pt>
                <c:pt idx="8">
                  <c:v>0.61230769230769244</c:v>
                </c:pt>
                <c:pt idx="9">
                  <c:v>0.61230769230769244</c:v>
                </c:pt>
              </c:numCache>
            </c:numRef>
          </c:val>
        </c:ser>
        <c:dLbls/>
        <c:gapWidth val="100"/>
        <c:overlap val="-24"/>
        <c:axId val="110045824"/>
        <c:axId val="110047616"/>
      </c:barChart>
      <c:catAx>
        <c:axId val="110045824"/>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047616"/>
        <c:crosses val="autoZero"/>
        <c:auto val="1"/>
        <c:lblAlgn val="ctr"/>
        <c:lblOffset val="100"/>
      </c:catAx>
      <c:valAx>
        <c:axId val="110047616"/>
        <c:scaling>
          <c:orientation val="minMax"/>
          <c:max val="0.66000000000000025"/>
          <c:min val="0.6000000000000002"/>
        </c:scaling>
        <c:axPos val="l"/>
        <c:majorGridlines>
          <c:spPr>
            <a:ln w="9525" cap="flat" cmpd="sng" algn="ctr">
              <a:solidFill>
                <a:schemeClr val="lt1">
                  <a:lumMod val="95000"/>
                  <a:alpha val="10000"/>
                </a:schemeClr>
              </a:solidFill>
              <a:round/>
            </a:ln>
            <a:effectLst/>
          </c:spPr>
        </c:majorGridlines>
        <c:numFmt formatCode="0.0%"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045824"/>
        <c:crosses val="autoZero"/>
        <c:crossBetween val="between"/>
      </c:valAx>
      <c:spPr>
        <a:noFill/>
        <a:ln>
          <a:noFill/>
        </a:ln>
        <a:effectLst/>
      </c:spPr>
    </c:plotArea>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Overall, Passing, and Non-Passing Shooting </a:t>
            </a:r>
            <a:r>
              <a:rPr lang="en-US" dirty="0" smtClean="0"/>
              <a:t>Percentages (5v5)</a:t>
            </a:r>
            <a:endParaRPr lang="en-US" dirty="0"/>
          </a:p>
        </c:rich>
      </c:tx>
      <c:layout/>
      <c:spPr>
        <a:noFill/>
        <a:ln>
          <a:noFill/>
        </a:ln>
        <a:effectLst/>
      </c:spPr>
    </c:title>
    <c:plotArea>
      <c:layout/>
      <c:lineChart>
        <c:grouping val="standard"/>
        <c:ser>
          <c:idx val="0"/>
          <c:order val="0"/>
          <c:tx>
            <c:strRef>
              <c:f>Sheet1!$B$1</c:f>
              <c:strCache>
                <c:ptCount val="1"/>
                <c:pt idx="0">
                  <c:v>Sh%</c:v>
                </c:pt>
              </c:strCache>
            </c:strRef>
          </c:tx>
          <c:spPr>
            <a:ln w="34925" cap="rnd">
              <a:solidFill>
                <a:schemeClr val="tx1"/>
              </a:solidFill>
              <a:round/>
            </a:ln>
            <a:effectLst>
              <a:outerShdw blurRad="40000" dist="23000" dir="5400000" rotWithShape="0">
                <a:srgbClr val="000000">
                  <a:alpha val="35000"/>
                </a:srgbClr>
              </a:outerShdw>
            </a:effectLst>
          </c:spPr>
          <c:marker>
            <c:symbol val="none"/>
          </c:marker>
          <c:cat>
            <c:strRef>
              <c:f>Sheet1!$A$2:$A$7</c:f>
              <c:strCache>
                <c:ptCount val="6"/>
                <c:pt idx="0">
                  <c:v>CHI</c:v>
                </c:pt>
                <c:pt idx="1">
                  <c:v>NYI</c:v>
                </c:pt>
                <c:pt idx="2">
                  <c:v>FLA</c:v>
                </c:pt>
                <c:pt idx="3">
                  <c:v>WSH</c:v>
                </c:pt>
                <c:pt idx="4">
                  <c:v>NYR</c:v>
                </c:pt>
                <c:pt idx="5">
                  <c:v>N.J</c:v>
                </c:pt>
              </c:strCache>
            </c:strRef>
          </c:cat>
          <c:val>
            <c:numRef>
              <c:f>Sheet1!$B$2:$B$7</c:f>
              <c:numCache>
                <c:formatCode>0.0%</c:formatCode>
                <c:ptCount val="6"/>
                <c:pt idx="0">
                  <c:v>7.3000000000000009E-2</c:v>
                </c:pt>
                <c:pt idx="1">
                  <c:v>7.9000000000000015E-2</c:v>
                </c:pt>
                <c:pt idx="2">
                  <c:v>7.1999999999999995E-2</c:v>
                </c:pt>
                <c:pt idx="3">
                  <c:v>8.4000000000000019E-2</c:v>
                </c:pt>
                <c:pt idx="4">
                  <c:v>8.8000000000000023E-2</c:v>
                </c:pt>
                <c:pt idx="5">
                  <c:v>7.3000000000000009E-2</c:v>
                </c:pt>
              </c:numCache>
            </c:numRef>
          </c:val>
        </c:ser>
        <c:ser>
          <c:idx val="1"/>
          <c:order val="1"/>
          <c:tx>
            <c:strRef>
              <c:f>Sheet1!$C$1</c:f>
              <c:strCache>
                <c:ptCount val="1"/>
                <c:pt idx="0">
                  <c:v>ShG%</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cat>
            <c:strRef>
              <c:f>Sheet1!$A$2:$A$7</c:f>
              <c:strCache>
                <c:ptCount val="6"/>
                <c:pt idx="0">
                  <c:v>CHI</c:v>
                </c:pt>
                <c:pt idx="1">
                  <c:v>NYI</c:v>
                </c:pt>
                <c:pt idx="2">
                  <c:v>FLA</c:v>
                </c:pt>
                <c:pt idx="3">
                  <c:v>WSH</c:v>
                </c:pt>
                <c:pt idx="4">
                  <c:v>NYR</c:v>
                </c:pt>
                <c:pt idx="5">
                  <c:v>N.J</c:v>
                </c:pt>
              </c:strCache>
            </c:strRef>
          </c:cat>
          <c:val>
            <c:numRef>
              <c:f>Sheet1!$C$2:$C$7</c:f>
              <c:numCache>
                <c:formatCode>0.0%</c:formatCode>
                <c:ptCount val="6"/>
                <c:pt idx="0">
                  <c:v>7.727690892364307E-2</c:v>
                </c:pt>
                <c:pt idx="1">
                  <c:v>7.2440944881889763E-2</c:v>
                </c:pt>
                <c:pt idx="2">
                  <c:v>8.263598326359832E-2</c:v>
                </c:pt>
                <c:pt idx="3">
                  <c:v>9.5440084835630948E-2</c:v>
                </c:pt>
                <c:pt idx="4">
                  <c:v>9.6397273612463502E-2</c:v>
                </c:pt>
                <c:pt idx="5">
                  <c:v>6.5217391304347824E-2</c:v>
                </c:pt>
              </c:numCache>
            </c:numRef>
          </c:val>
        </c:ser>
        <c:ser>
          <c:idx val="2"/>
          <c:order val="2"/>
          <c:tx>
            <c:strRef>
              <c:f>Sheet1!$D$1</c:f>
              <c:strCache>
                <c:ptCount val="1"/>
                <c:pt idx="0">
                  <c:v>A1 ShG%</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cat>
            <c:strRef>
              <c:f>Sheet1!$A$2:$A$7</c:f>
              <c:strCache>
                <c:ptCount val="6"/>
                <c:pt idx="0">
                  <c:v>CHI</c:v>
                </c:pt>
                <c:pt idx="1">
                  <c:v>NYI</c:v>
                </c:pt>
                <c:pt idx="2">
                  <c:v>FLA</c:v>
                </c:pt>
                <c:pt idx="3">
                  <c:v>WSH</c:v>
                </c:pt>
                <c:pt idx="4">
                  <c:v>NYR</c:v>
                </c:pt>
                <c:pt idx="5">
                  <c:v>N.J</c:v>
                </c:pt>
              </c:strCache>
            </c:strRef>
          </c:cat>
          <c:val>
            <c:numRef>
              <c:f>Sheet1!$D$2:$D$7</c:f>
              <c:numCache>
                <c:formatCode>0.0%</c:formatCode>
                <c:ptCount val="6"/>
                <c:pt idx="0">
                  <c:v>6.5597667638483972E-2</c:v>
                </c:pt>
                <c:pt idx="1">
                  <c:v>6.5476190476190479E-2</c:v>
                </c:pt>
                <c:pt idx="2">
                  <c:v>6.7010309278350513E-2</c:v>
                </c:pt>
                <c:pt idx="3">
                  <c:v>7.2580645161290328E-2</c:v>
                </c:pt>
                <c:pt idx="4">
                  <c:v>8.2910321489001695E-2</c:v>
                </c:pt>
                <c:pt idx="5">
                  <c:v>5.6603773584905662E-2</c:v>
                </c:pt>
              </c:numCache>
            </c:numRef>
          </c:val>
        </c:ser>
        <c:ser>
          <c:idx val="3"/>
          <c:order val="3"/>
          <c:tx>
            <c:strRef>
              <c:f>Sheet1!$E$1</c:f>
              <c:strCache>
                <c:ptCount val="1"/>
                <c:pt idx="0">
                  <c:v>A2ShG%</c:v>
                </c:pt>
              </c:strCache>
            </c:strRef>
          </c:tx>
          <c:spPr>
            <a:ln w="34925" cap="rnd">
              <a:solidFill>
                <a:schemeClr val="accent4"/>
              </a:solidFill>
              <a:round/>
            </a:ln>
            <a:effectLst>
              <a:outerShdw blurRad="40000" dist="23000" dir="5400000" rotWithShape="0">
                <a:srgbClr val="000000">
                  <a:alpha val="35000"/>
                </a:srgbClr>
              </a:outerShdw>
            </a:effectLst>
          </c:spPr>
          <c:marker>
            <c:symbol val="none"/>
          </c:marker>
          <c:cat>
            <c:strRef>
              <c:f>Sheet1!$A$2:$A$7</c:f>
              <c:strCache>
                <c:ptCount val="6"/>
                <c:pt idx="0">
                  <c:v>CHI</c:v>
                </c:pt>
                <c:pt idx="1">
                  <c:v>NYI</c:v>
                </c:pt>
                <c:pt idx="2">
                  <c:v>FLA</c:v>
                </c:pt>
                <c:pt idx="3">
                  <c:v>WSH</c:v>
                </c:pt>
                <c:pt idx="4">
                  <c:v>NYR</c:v>
                </c:pt>
                <c:pt idx="5">
                  <c:v>N.J</c:v>
                </c:pt>
              </c:strCache>
            </c:strRef>
          </c:cat>
          <c:val>
            <c:numRef>
              <c:f>Sheet1!$E$2:$E$7</c:f>
              <c:numCache>
                <c:formatCode>0.0%</c:formatCode>
                <c:ptCount val="6"/>
                <c:pt idx="0">
                  <c:v>9.7256857855361603E-2</c:v>
                </c:pt>
                <c:pt idx="1">
                  <c:v>8.0267558528428096E-2</c:v>
                </c:pt>
                <c:pt idx="2">
                  <c:v>0.10695187165775401</c:v>
                </c:pt>
                <c:pt idx="3">
                  <c:v>0.12080536912751677</c:v>
                </c:pt>
                <c:pt idx="4">
                  <c:v>0.1146788990825688</c:v>
                </c:pt>
                <c:pt idx="5">
                  <c:v>7.5789473684210532E-2</c:v>
                </c:pt>
              </c:numCache>
            </c:numRef>
          </c:val>
        </c:ser>
        <c:ser>
          <c:idx val="4"/>
          <c:order val="4"/>
          <c:tx>
            <c:strRef>
              <c:f>Sheet1!$F$1</c:f>
              <c:strCache>
                <c:ptCount val="1"/>
                <c:pt idx="0">
                  <c:v>non-passing SH%</c:v>
                </c:pt>
              </c:strCache>
            </c:strRef>
          </c:tx>
          <c:spPr>
            <a:ln w="34925" cap="rnd">
              <a:solidFill>
                <a:schemeClr val="accent5"/>
              </a:solidFill>
              <a:round/>
            </a:ln>
            <a:effectLst>
              <a:outerShdw blurRad="40000" dist="23000" dir="5400000" rotWithShape="0">
                <a:srgbClr val="000000">
                  <a:alpha val="35000"/>
                </a:srgbClr>
              </a:outerShdw>
            </a:effectLst>
          </c:spPr>
          <c:marker>
            <c:symbol val="none"/>
          </c:marker>
          <c:cat>
            <c:strRef>
              <c:f>Sheet1!$A$2:$A$7</c:f>
              <c:strCache>
                <c:ptCount val="6"/>
                <c:pt idx="0">
                  <c:v>CHI</c:v>
                </c:pt>
                <c:pt idx="1">
                  <c:v>NYI</c:v>
                </c:pt>
                <c:pt idx="2">
                  <c:v>FLA</c:v>
                </c:pt>
                <c:pt idx="3">
                  <c:v>WSH</c:v>
                </c:pt>
                <c:pt idx="4">
                  <c:v>NYR</c:v>
                </c:pt>
                <c:pt idx="5">
                  <c:v>N.J</c:v>
                </c:pt>
              </c:strCache>
            </c:strRef>
          </c:cat>
          <c:val>
            <c:numRef>
              <c:f>Sheet1!$F$2:$F$7</c:f>
              <c:numCache>
                <c:formatCode>0.0%</c:formatCode>
                <c:ptCount val="6"/>
                <c:pt idx="0">
                  <c:v>6.3529411764705876E-2</c:v>
                </c:pt>
                <c:pt idx="1">
                  <c:v>8.8859416445623354E-2</c:v>
                </c:pt>
                <c:pt idx="2">
                  <c:v>6.0840707964601781E-2</c:v>
                </c:pt>
                <c:pt idx="3">
                  <c:v>6.0046189376443425E-2</c:v>
                </c:pt>
                <c:pt idx="4">
                  <c:v>7.6071922544951584E-2</c:v>
                </c:pt>
                <c:pt idx="5">
                  <c:v>9.049773755656107E-2</c:v>
                </c:pt>
              </c:numCache>
            </c:numRef>
          </c:val>
        </c:ser>
        <c:dLbls/>
        <c:marker val="1"/>
        <c:axId val="110762624"/>
        <c:axId val="110772608"/>
      </c:lineChart>
      <c:catAx>
        <c:axId val="110762624"/>
        <c:scaling>
          <c:orientation val="minMax"/>
        </c:scaling>
        <c:axPos val="b"/>
        <c:numFmt formatCode="General" sourceLinked="1"/>
        <c:maj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772608"/>
        <c:crosses val="autoZero"/>
        <c:auto val="1"/>
        <c:lblAlgn val="ctr"/>
        <c:lblOffset val="100"/>
      </c:catAx>
      <c:valAx>
        <c:axId val="110772608"/>
        <c:scaling>
          <c:orientation val="minMax"/>
        </c:scaling>
        <c:axPos val="l"/>
        <c:majorGridlines>
          <c:spPr>
            <a:ln w="9525" cap="flat" cmpd="sng" algn="ctr">
              <a:solidFill>
                <a:schemeClr val="lt1">
                  <a:lumMod val="95000"/>
                  <a:alpha val="10000"/>
                </a:schemeClr>
              </a:solidFill>
              <a:round/>
            </a:ln>
            <a:effectLst/>
          </c:spPr>
        </c:majorGridlines>
        <c:numFmt formatCode="0.0%"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076262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A1/A2 Transition Save Percentage - Cory Schneider</a:t>
            </a:r>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(Totals!$C$47,Totals!$W$47)</c:f>
              <c:strCache>
                <c:ptCount val="2"/>
                <c:pt idx="0">
                  <c:v>A2/A1 Trans D/NZ</c:v>
                </c:pt>
                <c:pt idx="1">
                  <c:v>A1 Trans D/N Z</c:v>
                </c:pt>
              </c:strCache>
            </c:strRef>
          </c:cat>
          <c:val>
            <c:numRef>
              <c:f>(Totals!$C$48,Totals!$W$48)</c:f>
              <c:numCache>
                <c:formatCode>0.0%</c:formatCode>
                <c:ptCount val="2"/>
                <c:pt idx="0">
                  <c:v>0.98333333333333328</c:v>
                </c:pt>
                <c:pt idx="1">
                  <c:v>0.9878048780487807</c:v>
                </c:pt>
              </c:numCache>
            </c:numRef>
          </c:val>
        </c:ser>
        <c:dLbls>
          <c:showVal val="1"/>
        </c:dLbls>
        <c:gapWidth val="41"/>
        <c:axId val="85810560"/>
        <c:axId val="85935232"/>
      </c:barChart>
      <c:catAx>
        <c:axId val="85810560"/>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85935232"/>
        <c:crosses val="autoZero"/>
        <c:auto val="1"/>
        <c:lblAlgn val="ctr"/>
        <c:lblOffset val="100"/>
      </c:catAx>
      <c:valAx>
        <c:axId val="85935232"/>
        <c:scaling>
          <c:orientation val="minMax"/>
          <c:max val="1"/>
          <c:min val="0.9"/>
        </c:scaling>
        <c:delete val="1"/>
        <c:axPos val="l"/>
        <c:numFmt formatCode="0.0%" sourceLinked="1"/>
        <c:majorTickMark val="none"/>
        <c:tickLblPos val="none"/>
        <c:crossAx val="85810560"/>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A2 Transition / A1 Not Transition - Cory Schneider</a:t>
            </a:r>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(Totals!$E$47:$F$47,Totals!$H$47,Totals!$J$47:$L$47)</c:f>
              <c:strCache>
                <c:ptCount val="6"/>
                <c:pt idx="0">
                  <c:v>RR/SC/1T</c:v>
                </c:pt>
                <c:pt idx="1">
                  <c:v>SC </c:v>
                </c:pt>
                <c:pt idx="2">
                  <c:v>RR/SC</c:v>
                </c:pt>
                <c:pt idx="3">
                  <c:v>OZ/1T</c:v>
                </c:pt>
                <c:pt idx="4">
                  <c:v>OZ</c:v>
                </c:pt>
                <c:pt idx="5">
                  <c:v>RR/OZ</c:v>
                </c:pt>
              </c:strCache>
            </c:strRef>
          </c:cat>
          <c:val>
            <c:numRef>
              <c:f>(Totals!$E$48:$F$48,Totals!$H$48,Totals!$J$48:$L$48)</c:f>
              <c:numCache>
                <c:formatCode>0.0%</c:formatCode>
                <c:ptCount val="6"/>
                <c:pt idx="0">
                  <c:v>0.33333333333333331</c:v>
                </c:pt>
                <c:pt idx="1">
                  <c:v>0.88888888888888884</c:v>
                </c:pt>
                <c:pt idx="2">
                  <c:v>1</c:v>
                </c:pt>
                <c:pt idx="3">
                  <c:v>1</c:v>
                </c:pt>
                <c:pt idx="4">
                  <c:v>1</c:v>
                </c:pt>
                <c:pt idx="5">
                  <c:v>1</c:v>
                </c:pt>
              </c:numCache>
            </c:numRef>
          </c:val>
        </c:ser>
        <c:dLbls>
          <c:showVal val="1"/>
        </c:dLbls>
        <c:gapWidth val="41"/>
        <c:axId val="86115456"/>
        <c:axId val="86116992"/>
      </c:barChart>
      <c:catAx>
        <c:axId val="86115456"/>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86116992"/>
        <c:crosses val="autoZero"/>
        <c:auto val="1"/>
        <c:lblAlgn val="ctr"/>
        <c:lblOffset val="100"/>
      </c:catAx>
      <c:valAx>
        <c:axId val="86116992"/>
        <c:scaling>
          <c:orientation val="minMax"/>
          <c:max val="1"/>
        </c:scaling>
        <c:delete val="1"/>
        <c:axPos val="l"/>
        <c:numFmt formatCode="0.0%" sourceLinked="1"/>
        <c:majorTickMark val="none"/>
        <c:tickLblPos val="none"/>
        <c:crossAx val="86115456"/>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A2/A1 Not Transition - Cory Schneider</a:t>
            </a:r>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Totals!$N$47:$T$47</c:f>
              <c:strCache>
                <c:ptCount val="7"/>
                <c:pt idx="0">
                  <c:v>RR/SC/1T</c:v>
                </c:pt>
                <c:pt idx="1">
                  <c:v>SC </c:v>
                </c:pt>
                <c:pt idx="2">
                  <c:v>1T/SC</c:v>
                </c:pt>
                <c:pt idx="3">
                  <c:v>RR/SC</c:v>
                </c:pt>
                <c:pt idx="4">
                  <c:v>RR/1T</c:v>
                </c:pt>
                <c:pt idx="5">
                  <c:v>OZ/1T</c:v>
                </c:pt>
                <c:pt idx="6">
                  <c:v>OZ</c:v>
                </c:pt>
              </c:strCache>
            </c:strRef>
          </c:cat>
          <c:val>
            <c:numRef>
              <c:f>Totals!$N$48:$T$48</c:f>
              <c:numCache>
                <c:formatCode>0.0%</c:formatCode>
                <c:ptCount val="7"/>
                <c:pt idx="0">
                  <c:v>0.75000000000000011</c:v>
                </c:pt>
                <c:pt idx="1">
                  <c:v>0.84615384615384626</c:v>
                </c:pt>
                <c:pt idx="2">
                  <c:v>1</c:v>
                </c:pt>
                <c:pt idx="3">
                  <c:v>0.60000000000000009</c:v>
                </c:pt>
                <c:pt idx="4">
                  <c:v>1</c:v>
                </c:pt>
                <c:pt idx="5">
                  <c:v>0.93333333333333335</c:v>
                </c:pt>
                <c:pt idx="6">
                  <c:v>0.94736842105263142</c:v>
                </c:pt>
              </c:numCache>
            </c:numRef>
          </c:val>
        </c:ser>
        <c:dLbls>
          <c:showVal val="1"/>
        </c:dLbls>
        <c:gapWidth val="41"/>
        <c:axId val="86166144"/>
        <c:axId val="86774144"/>
      </c:barChart>
      <c:catAx>
        <c:axId val="8616614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86774144"/>
        <c:crosses val="autoZero"/>
        <c:auto val="1"/>
        <c:lblAlgn val="ctr"/>
        <c:lblOffset val="100"/>
      </c:catAx>
      <c:valAx>
        <c:axId val="86774144"/>
        <c:scaling>
          <c:orientation val="minMax"/>
          <c:max val="1"/>
        </c:scaling>
        <c:delete val="1"/>
        <c:axPos val="l"/>
        <c:numFmt formatCode="0.0%" sourceLinked="1"/>
        <c:majorTickMark val="none"/>
        <c:tickLblPos val="none"/>
        <c:crossAx val="86166144"/>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a:t>A1 Not Transition - Cory Schneider</a:t>
            </a:r>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Totals!$Y$47:$AF$47</c:f>
              <c:strCache>
                <c:ptCount val="8"/>
                <c:pt idx="0">
                  <c:v>RR/SC/1T</c:v>
                </c:pt>
                <c:pt idx="1">
                  <c:v>SC </c:v>
                </c:pt>
                <c:pt idx="2">
                  <c:v>1T/SC</c:v>
                </c:pt>
                <c:pt idx="3">
                  <c:v>RR/SC</c:v>
                </c:pt>
                <c:pt idx="4">
                  <c:v>RR/1T</c:v>
                </c:pt>
                <c:pt idx="5">
                  <c:v>OZ/1T</c:v>
                </c:pt>
                <c:pt idx="6">
                  <c:v>OZ</c:v>
                </c:pt>
                <c:pt idx="7">
                  <c:v>RR/OZ</c:v>
                </c:pt>
              </c:strCache>
            </c:strRef>
          </c:cat>
          <c:val>
            <c:numRef>
              <c:f>Totals!$Y$48:$AF$48</c:f>
              <c:numCache>
                <c:formatCode>0.0%</c:formatCode>
                <c:ptCount val="8"/>
                <c:pt idx="0">
                  <c:v>0</c:v>
                </c:pt>
                <c:pt idx="1">
                  <c:v>0.88461538461538469</c:v>
                </c:pt>
                <c:pt idx="2">
                  <c:v>0.8</c:v>
                </c:pt>
                <c:pt idx="3">
                  <c:v>1</c:v>
                </c:pt>
                <c:pt idx="4">
                  <c:v>1</c:v>
                </c:pt>
                <c:pt idx="5">
                  <c:v>1</c:v>
                </c:pt>
                <c:pt idx="6">
                  <c:v>0.96428571428571441</c:v>
                </c:pt>
                <c:pt idx="7">
                  <c:v>1</c:v>
                </c:pt>
              </c:numCache>
            </c:numRef>
          </c:val>
        </c:ser>
        <c:dLbls>
          <c:showVal val="1"/>
        </c:dLbls>
        <c:gapWidth val="41"/>
        <c:axId val="86802816"/>
        <c:axId val="86804352"/>
      </c:barChart>
      <c:catAx>
        <c:axId val="86802816"/>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86804352"/>
        <c:crosses val="autoZero"/>
        <c:auto val="1"/>
        <c:lblAlgn val="ctr"/>
        <c:lblOffset val="100"/>
      </c:catAx>
      <c:valAx>
        <c:axId val="86804352"/>
        <c:scaling>
          <c:orientation val="minMax"/>
          <c:max val="1"/>
        </c:scaling>
        <c:delete val="1"/>
        <c:axPos val="l"/>
        <c:numFmt formatCode="0.0%" sourceLinked="1"/>
        <c:majorTickMark val="none"/>
        <c:tickLblPos val="none"/>
        <c:crossAx val="86802816"/>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a:t>Cory Schneider </a:t>
            </a:r>
            <a:r>
              <a:rPr lang="en-US" dirty="0" smtClean="0"/>
              <a:t>Passing Save Percentage </a:t>
            </a:r>
            <a:r>
              <a:rPr lang="en-US" dirty="0"/>
              <a:t>by Category</a:t>
            </a:r>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Totals!$AT$47:$BA$47</c:f>
              <c:strCache>
                <c:ptCount val="8"/>
                <c:pt idx="0">
                  <c:v>RR</c:v>
                </c:pt>
                <c:pt idx="1">
                  <c:v>SC</c:v>
                </c:pt>
                <c:pt idx="2">
                  <c:v>1T</c:v>
                </c:pt>
                <c:pt idx="3">
                  <c:v>OZ</c:v>
                </c:pt>
                <c:pt idx="4">
                  <c:v>D/NZ</c:v>
                </c:pt>
                <c:pt idx="5">
                  <c:v>A2</c:v>
                </c:pt>
                <c:pt idx="6">
                  <c:v>A1</c:v>
                </c:pt>
                <c:pt idx="7">
                  <c:v>SV%</c:v>
                </c:pt>
              </c:strCache>
            </c:strRef>
          </c:cat>
          <c:val>
            <c:numRef>
              <c:f>Totals!$AT$48:$BA$48</c:f>
              <c:numCache>
                <c:formatCode>0.0%</c:formatCode>
                <c:ptCount val="8"/>
                <c:pt idx="0">
                  <c:v>0.6923076923076924</c:v>
                </c:pt>
                <c:pt idx="1">
                  <c:v>0.78947368421052633</c:v>
                </c:pt>
                <c:pt idx="2">
                  <c:v>0.85714285714285721</c:v>
                </c:pt>
                <c:pt idx="3">
                  <c:v>0.96984924623115598</c:v>
                </c:pt>
                <c:pt idx="4">
                  <c:v>0.9859154929577465</c:v>
                </c:pt>
                <c:pt idx="5">
                  <c:v>0.93193717277486909</c:v>
                </c:pt>
                <c:pt idx="6">
                  <c:v>0.93511450381679373</c:v>
                </c:pt>
                <c:pt idx="7">
                  <c:v>0.93377483443708631</c:v>
                </c:pt>
              </c:numCache>
            </c:numRef>
          </c:val>
        </c:ser>
        <c:dLbls>
          <c:showVal val="1"/>
        </c:dLbls>
        <c:gapWidth val="41"/>
        <c:axId val="88618880"/>
        <c:axId val="88620416"/>
      </c:barChart>
      <c:catAx>
        <c:axId val="88618880"/>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88620416"/>
        <c:crosses val="autoZero"/>
        <c:auto val="1"/>
        <c:lblAlgn val="ctr"/>
        <c:lblOffset val="100"/>
      </c:catAx>
      <c:valAx>
        <c:axId val="88620416"/>
        <c:scaling>
          <c:orientation val="minMax"/>
        </c:scaling>
        <c:delete val="1"/>
        <c:axPos val="l"/>
        <c:numFmt formatCode="0.0%" sourceLinked="1"/>
        <c:majorTickMark val="none"/>
        <c:tickLblPos val="none"/>
        <c:crossAx val="88618880"/>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smtClean="0"/>
              <a:t>Population Passing Save Percentage by Category (5000+</a:t>
            </a:r>
            <a:r>
              <a:rPr lang="en-US" baseline="0" dirty="0" smtClean="0"/>
              <a:t> shots)</a:t>
            </a:r>
            <a:endParaRPr lang="en-US" dirty="0"/>
          </a:p>
        </c:rich>
      </c:tx>
      <c:layout/>
      <c:spPr>
        <a:noFill/>
        <a:ln>
          <a:noFill/>
        </a:ln>
        <a:effectLst/>
      </c:spPr>
    </c:title>
    <c:plotArea>
      <c:layout>
        <c:manualLayout>
          <c:layoutTarget val="inner"/>
          <c:xMode val="edge"/>
          <c:yMode val="edge"/>
          <c:x val="8.1472489549917357E-2"/>
          <c:y val="6.7597326800948265E-2"/>
          <c:w val="0.91852751045008263"/>
          <c:h val="0.83082915171865079"/>
        </c:manualLayout>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Totals!$AT$65:$BA$65</c:f>
              <c:strCache>
                <c:ptCount val="8"/>
                <c:pt idx="0">
                  <c:v>RR</c:v>
                </c:pt>
                <c:pt idx="1">
                  <c:v>SC</c:v>
                </c:pt>
                <c:pt idx="2">
                  <c:v>1T</c:v>
                </c:pt>
                <c:pt idx="3">
                  <c:v>OZ</c:v>
                </c:pt>
                <c:pt idx="4">
                  <c:v>D/NZ</c:v>
                </c:pt>
                <c:pt idx="5">
                  <c:v>A2</c:v>
                </c:pt>
                <c:pt idx="6">
                  <c:v>A1</c:v>
                </c:pt>
                <c:pt idx="7">
                  <c:v>SV%</c:v>
                </c:pt>
              </c:strCache>
            </c:strRef>
          </c:cat>
          <c:val>
            <c:numRef>
              <c:f>Totals!$AT$66:$BA$66</c:f>
              <c:numCache>
                <c:formatCode>0.0%</c:formatCode>
                <c:ptCount val="8"/>
                <c:pt idx="0">
                  <c:v>0.71164021164021174</c:v>
                </c:pt>
                <c:pt idx="1">
                  <c:v>0.82816651904340122</c:v>
                </c:pt>
                <c:pt idx="2">
                  <c:v>0.87707061900610295</c:v>
                </c:pt>
                <c:pt idx="3">
                  <c:v>0.95733944954128447</c:v>
                </c:pt>
                <c:pt idx="4">
                  <c:v>0.9460784313725491</c:v>
                </c:pt>
                <c:pt idx="5">
                  <c:v>0.9028284671532848</c:v>
                </c:pt>
                <c:pt idx="6">
                  <c:v>0.92875504957767163</c:v>
                </c:pt>
                <c:pt idx="7">
                  <c:v>0.91719226856561542</c:v>
                </c:pt>
              </c:numCache>
            </c:numRef>
          </c:val>
        </c:ser>
        <c:dLbls>
          <c:showVal val="1"/>
        </c:dLbls>
        <c:gapWidth val="41"/>
        <c:axId val="88632704"/>
        <c:axId val="90256512"/>
      </c:barChart>
      <c:catAx>
        <c:axId val="8863270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90256512"/>
        <c:crosses val="autoZero"/>
        <c:auto val="1"/>
        <c:lblAlgn val="ctr"/>
        <c:lblOffset val="100"/>
      </c:catAx>
      <c:valAx>
        <c:axId val="90256512"/>
        <c:scaling>
          <c:orientation val="minMax"/>
          <c:max val="1.2"/>
        </c:scaling>
        <c:delete val="1"/>
        <c:axPos val="l"/>
        <c:numFmt formatCode="0.0%" sourceLinked="1"/>
        <c:majorTickMark val="none"/>
        <c:tickLblPos val="none"/>
        <c:crossAx val="88632704"/>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a:t>Passing Save Percentage Comparisons </a:t>
            </a:r>
            <a:r>
              <a:rPr lang="en-US" dirty="0" smtClean="0"/>
              <a:t>(300+ </a:t>
            </a:r>
            <a:r>
              <a:rPr lang="en-US" dirty="0"/>
              <a:t>Shots)</a:t>
            </a:r>
          </a:p>
        </c:rich>
      </c:tx>
      <c:layout/>
      <c:spPr>
        <a:noFill/>
        <a:ln>
          <a:noFill/>
        </a:ln>
        <a:effectLst/>
      </c:spPr>
    </c:title>
    <c:plotArea>
      <c:layout/>
      <c:barChart>
        <c:barDir val="col"/>
        <c:grouping val="clustered"/>
        <c:ser>
          <c:idx val="0"/>
          <c:order val="0"/>
          <c:tx>
            <c:strRef>
              <c:f>Totals!$BA$47</c:f>
              <c:strCache>
                <c:ptCount val="1"/>
                <c:pt idx="0">
                  <c:v>SV%</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(Totals!$AS$48:$AS$52,Totals!$AS$54)</c:f>
              <c:strCache>
                <c:ptCount val="6"/>
                <c:pt idx="0">
                  <c:v>Cory Schneider</c:v>
                </c:pt>
                <c:pt idx="1">
                  <c:v>Jaroslav Halak</c:v>
                </c:pt>
                <c:pt idx="2">
                  <c:v>Roberto Luongo</c:v>
                </c:pt>
                <c:pt idx="3">
                  <c:v>Braden Holtby </c:v>
                </c:pt>
                <c:pt idx="4">
                  <c:v>Corey Crawford</c:v>
                </c:pt>
                <c:pt idx="5">
                  <c:v>Cam Talbot</c:v>
                </c:pt>
              </c:strCache>
            </c:strRef>
          </c:cat>
          <c:val>
            <c:numRef>
              <c:f>(Totals!$BA$48:$BA$52,Totals!$BA$54)</c:f>
              <c:numCache>
                <c:formatCode>0.0%</c:formatCode>
                <c:ptCount val="6"/>
                <c:pt idx="0">
                  <c:v>0.93377483443708631</c:v>
                </c:pt>
                <c:pt idx="1">
                  <c:v>0.9159891598915989</c:v>
                </c:pt>
                <c:pt idx="2">
                  <c:v>0.91638795986622046</c:v>
                </c:pt>
                <c:pt idx="3">
                  <c:v>0.93203883495145634</c:v>
                </c:pt>
                <c:pt idx="4">
                  <c:v>0.93277310924369761</c:v>
                </c:pt>
                <c:pt idx="5">
                  <c:v>0.9387755102040819</c:v>
                </c:pt>
              </c:numCache>
            </c:numRef>
          </c:val>
        </c:ser>
        <c:dLbls>
          <c:showVal val="1"/>
        </c:dLbls>
        <c:gapWidth val="41"/>
        <c:axId val="90289280"/>
        <c:axId val="90290816"/>
      </c:barChart>
      <c:catAx>
        <c:axId val="90289280"/>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90290816"/>
        <c:crosses val="autoZero"/>
        <c:auto val="1"/>
        <c:lblAlgn val="ctr"/>
        <c:lblOffset val="100"/>
      </c:catAx>
      <c:valAx>
        <c:axId val="90290816"/>
        <c:scaling>
          <c:orientation val="minMax"/>
        </c:scaling>
        <c:delete val="1"/>
        <c:axPos val="l"/>
        <c:numFmt formatCode="0.0%" sourceLinked="1"/>
        <c:majorTickMark val="none"/>
        <c:tickLblPos val="none"/>
        <c:crossAx val="90289280"/>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a:t>Passing SV% Team </a:t>
            </a:r>
            <a:r>
              <a:rPr lang="en-US" dirty="0" smtClean="0"/>
              <a:t>Comparison (400+ Shots)</a:t>
            </a:r>
            <a:endParaRPr lang="en-US" dirty="0"/>
          </a:p>
        </c:rich>
      </c:tx>
      <c:layout/>
      <c:spPr>
        <a:noFill/>
        <a:ln>
          <a:noFill/>
        </a:ln>
        <a:effectLst/>
      </c:spPr>
    </c:title>
    <c:plotArea>
      <c:layout/>
      <c:barChart>
        <c:barDir val="col"/>
        <c:grouping val="clustered"/>
        <c:ser>
          <c:idx val="0"/>
          <c:order val="0"/>
          <c:tx>
            <c:strRef>
              <c:f>Totals!$BJ$26</c:f>
              <c:strCache>
                <c:ptCount val="1"/>
                <c:pt idx="0">
                  <c:v>PSV%</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(Totals!$BB$27:$BB$32,Totals!$BB$34)</c:f>
              <c:strCache>
                <c:ptCount val="7"/>
                <c:pt idx="0">
                  <c:v>Devils</c:v>
                </c:pt>
                <c:pt idx="1">
                  <c:v>Isles</c:v>
                </c:pt>
                <c:pt idx="2">
                  <c:v>Panthers</c:v>
                </c:pt>
                <c:pt idx="3">
                  <c:v>Capitals</c:v>
                </c:pt>
                <c:pt idx="4">
                  <c:v>Rangers</c:v>
                </c:pt>
                <c:pt idx="5">
                  <c:v>Hawks</c:v>
                </c:pt>
                <c:pt idx="6">
                  <c:v>Bruins</c:v>
                </c:pt>
              </c:strCache>
            </c:strRef>
          </c:cat>
          <c:val>
            <c:numRef>
              <c:f>(Totals!$BJ$27:$BJ$32,Totals!$BJ$34)</c:f>
              <c:numCache>
                <c:formatCode>0.0%</c:formatCode>
                <c:ptCount val="7"/>
                <c:pt idx="0">
                  <c:v>0.93226381461675578</c:v>
                </c:pt>
                <c:pt idx="1">
                  <c:v>0.91235955056179774</c:v>
                </c:pt>
                <c:pt idx="2">
                  <c:v>0.91208791208791207</c:v>
                </c:pt>
                <c:pt idx="3">
                  <c:v>0.93203883495145634</c:v>
                </c:pt>
                <c:pt idx="4">
                  <c:v>0.94222222222222218</c:v>
                </c:pt>
                <c:pt idx="5">
                  <c:v>0.93277310924369761</c:v>
                </c:pt>
                <c:pt idx="6">
                  <c:v>0.94594594594594583</c:v>
                </c:pt>
              </c:numCache>
            </c:numRef>
          </c:val>
        </c:ser>
        <c:dLbls>
          <c:showVal val="1"/>
        </c:dLbls>
        <c:gapWidth val="41"/>
        <c:axId val="92568192"/>
        <c:axId val="92578176"/>
      </c:barChart>
      <c:catAx>
        <c:axId val="92568192"/>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92578176"/>
        <c:crosses val="autoZero"/>
        <c:auto val="1"/>
        <c:lblAlgn val="ctr"/>
        <c:lblOffset val="100"/>
      </c:catAx>
      <c:valAx>
        <c:axId val="92578176"/>
        <c:scaling>
          <c:orientation val="minMax"/>
        </c:scaling>
        <c:delete val="1"/>
        <c:axPos val="l"/>
        <c:numFmt formatCode="0.0%" sourceLinked="1"/>
        <c:majorTickMark val="none"/>
        <c:tickLblPos val="none"/>
        <c:crossAx val="92568192"/>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smtClean="0"/>
              <a:t>Royal Road Shot Distribution (7.7% Baseline)</a:t>
            </a:r>
            <a:endParaRPr lang="en-US" dirty="0"/>
          </a:p>
        </c:rich>
      </c:tx>
      <c:layout/>
      <c:spPr>
        <a:noFill/>
        <a:ln>
          <a:noFill/>
        </a:ln>
        <a:effectLst/>
      </c:spPr>
    </c:title>
    <c:plotArea>
      <c:layout/>
      <c:barChart>
        <c:barDir val="col"/>
        <c:grouping val="clustered"/>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Val val="1"/>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(Totals!$BB$27:$BB$32,Totals!$BB$34)</c:f>
              <c:strCache>
                <c:ptCount val="7"/>
                <c:pt idx="0">
                  <c:v>Devils</c:v>
                </c:pt>
                <c:pt idx="1">
                  <c:v>Isles</c:v>
                </c:pt>
                <c:pt idx="2">
                  <c:v>Panthers</c:v>
                </c:pt>
                <c:pt idx="3">
                  <c:v>Capitals</c:v>
                </c:pt>
                <c:pt idx="4">
                  <c:v>Rangers</c:v>
                </c:pt>
                <c:pt idx="5">
                  <c:v>Hawks</c:v>
                </c:pt>
                <c:pt idx="6">
                  <c:v>Bruins</c:v>
                </c:pt>
              </c:strCache>
            </c:strRef>
          </c:cat>
          <c:val>
            <c:numRef>
              <c:f>(Totals!$BC$27:$BC$32,Totals!$BC$34)</c:f>
              <c:numCache>
                <c:formatCode>0.0%</c:formatCode>
                <c:ptCount val="7"/>
                <c:pt idx="0">
                  <c:v>8.1996434937611426E-2</c:v>
                </c:pt>
                <c:pt idx="1">
                  <c:v>7.415730337078652E-2</c:v>
                </c:pt>
                <c:pt idx="2">
                  <c:v>7.9670329670329665E-2</c:v>
                </c:pt>
                <c:pt idx="3">
                  <c:v>9.7087378640776698E-2</c:v>
                </c:pt>
                <c:pt idx="4">
                  <c:v>6.8888888888888888E-2</c:v>
                </c:pt>
                <c:pt idx="5">
                  <c:v>6.3025210084033625E-2</c:v>
                </c:pt>
                <c:pt idx="6">
                  <c:v>5.9459459459459463E-2</c:v>
                </c:pt>
              </c:numCache>
            </c:numRef>
          </c:val>
        </c:ser>
        <c:dLbls>
          <c:showVal val="1"/>
        </c:dLbls>
        <c:gapWidth val="41"/>
        <c:axId val="94781824"/>
        <c:axId val="94783360"/>
      </c:barChart>
      <c:catAx>
        <c:axId val="9478182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94783360"/>
        <c:crosses val="autoZero"/>
        <c:auto val="1"/>
        <c:lblAlgn val="ctr"/>
        <c:lblOffset val="100"/>
      </c:catAx>
      <c:valAx>
        <c:axId val="94783360"/>
        <c:scaling>
          <c:orientation val="minMax"/>
        </c:scaling>
        <c:delete val="1"/>
        <c:axPos val="l"/>
        <c:numFmt formatCode="0.0%" sourceLinked="1"/>
        <c:majorTickMark val="none"/>
        <c:tickLblPos val="none"/>
        <c:crossAx val="94781824"/>
        <c:crosses val="autoZero"/>
        <c:crossBetween val="between"/>
      </c:valAx>
      <c:spPr>
        <a:noFill/>
        <a:ln>
          <a:noFill/>
        </a:ln>
        <a:effectLst/>
      </c:spPr>
    </c:plotArea>
    <c:plotVisOnly val="1"/>
    <c:dispBlanksAs val="gap"/>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'Expected Goals'!$AH$1</c:f>
              <c:strCache>
                <c:ptCount val="1"/>
                <c:pt idx="0">
                  <c:v>Observed Goals Allowed</c:v>
                </c:pt>
              </c:strCache>
            </c:strRef>
          </c:tx>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dLbls>
            <c:dLbl>
              <c:idx val="0"/>
              <c:layout/>
              <c:tx>
                <c:rich>
                  <a:bodyPr/>
                  <a:lstStyle/>
                  <a:p>
                    <a:r>
                      <a:rPr lang="en-US" dirty="0" smtClean="0"/>
                      <a:t>Devils, 35</a:t>
                    </a:r>
                    <a:endParaRPr lang="en-US" dirty="0"/>
                  </a:p>
                </c:rich>
              </c:tx>
              <c:dLblPos val="t"/>
              <c:showVal val="1"/>
              <c:extLst>
                <c:ext xmlns:c15="http://schemas.microsoft.com/office/drawing/2012/chart" uri="{CE6537A1-D6FC-4f65-9D91-7224C49458BB}">
                  <c15:layout/>
                </c:ext>
              </c:extLst>
            </c:dLbl>
            <c:dLbl>
              <c:idx val="1"/>
              <c:layout/>
              <c:tx>
                <c:rich>
                  <a:bodyPr/>
                  <a:lstStyle/>
                  <a:p>
                    <a:r>
                      <a:rPr lang="en-US" dirty="0" smtClean="0"/>
                      <a:t>Islanders, 35</a:t>
                    </a:r>
                    <a:endParaRPr lang="en-US" dirty="0"/>
                  </a:p>
                </c:rich>
              </c:tx>
              <c:dLblPos val="t"/>
              <c:showVal val="1"/>
              <c:extLst>
                <c:ext xmlns:c15="http://schemas.microsoft.com/office/drawing/2012/chart" uri="{CE6537A1-D6FC-4f65-9D91-7224C49458BB}">
                  <c15:layout/>
                </c:ext>
              </c:extLst>
            </c:dLbl>
            <c:dLbl>
              <c:idx val="2"/>
              <c:layout/>
              <c:tx>
                <c:rich>
                  <a:bodyPr/>
                  <a:lstStyle/>
                  <a:p>
                    <a:r>
                      <a:rPr lang="en-US" dirty="0" smtClean="0"/>
                      <a:t>Panthers, 34</a:t>
                    </a:r>
                    <a:endParaRPr lang="en-US" dirty="0"/>
                  </a:p>
                </c:rich>
              </c:tx>
              <c:dLblPos val="t"/>
              <c:showVal val="1"/>
              <c:extLst>
                <c:ext xmlns:c15="http://schemas.microsoft.com/office/drawing/2012/chart" uri="{CE6537A1-D6FC-4f65-9D91-7224C49458BB}">
                  <c15:layout/>
                </c:ext>
              </c:extLst>
            </c:dLbl>
            <c:dLbl>
              <c:idx val="3"/>
              <c:layout/>
              <c:tx>
                <c:rich>
                  <a:bodyPr/>
                  <a:lstStyle/>
                  <a:p>
                    <a:r>
                      <a:rPr lang="en-US" dirty="0" smtClean="0"/>
                      <a:t>Capitals, 24</a:t>
                    </a:r>
                    <a:endParaRPr lang="en-US" dirty="0"/>
                  </a:p>
                </c:rich>
              </c:tx>
              <c:dLblPos val="t"/>
              <c:showVal val="1"/>
              <c:extLst>
                <c:ext xmlns:c15="http://schemas.microsoft.com/office/drawing/2012/chart" uri="{CE6537A1-D6FC-4f65-9D91-7224C49458BB}">
                  <c15:layout/>
                </c:ext>
              </c:extLst>
            </c:dLbl>
            <c:dLbl>
              <c:idx val="4"/>
              <c:layout/>
              <c:tx>
                <c:rich>
                  <a:bodyPr/>
                  <a:lstStyle/>
                  <a:p>
                    <a:r>
                      <a:rPr lang="en-US" dirty="0" smtClean="0"/>
                      <a:t>Blackhawks, 20</a:t>
                    </a:r>
                    <a:endParaRPr lang="en-US" dirty="0"/>
                  </a:p>
                </c:rich>
              </c:tx>
              <c:dLblPos val="t"/>
              <c:showVal val="1"/>
              <c:extLst>
                <c:ext xmlns:c15="http://schemas.microsoft.com/office/drawing/2012/chart" uri="{CE6537A1-D6FC-4f65-9D91-7224C49458BB}">
                  <c15:layout/>
                </c:ext>
              </c:extLst>
            </c:dLbl>
            <c:dLbl>
              <c:idx val="5"/>
              <c:layout/>
              <c:tx>
                <c:rich>
                  <a:bodyPr/>
                  <a:lstStyle/>
                  <a:p>
                    <a:r>
                      <a:rPr lang="en-US" dirty="0" smtClean="0"/>
                      <a:t>Rangers, 27</a:t>
                    </a:r>
                    <a:endParaRPr lang="en-US" dirty="0"/>
                  </a:p>
                </c:rich>
              </c:tx>
              <c:dLblPos val="t"/>
              <c:showVal val="1"/>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t"/>
            <c:showVal val="1"/>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trendline>
            <c:spPr>
              <a:ln w="9525" cap="rnd">
                <a:solidFill>
                  <a:schemeClr val="accent1"/>
                </a:solidFill>
              </a:ln>
              <a:effectLst/>
            </c:spPr>
            <c:trendlineType val="linear"/>
            <c:dispRSqr val="1"/>
            <c:dispEq val="1"/>
            <c:trendlineLbl>
              <c:layout>
                <c:manualLayout>
                  <c:x val="-0.46733158355205606"/>
                  <c:y val="5.0509259259259261E-2"/>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trendlineLbl>
          </c:trendline>
          <c:xVal>
            <c:numRef>
              <c:f>'Expected Goals'!$AG$2:$AG$7</c:f>
              <c:numCache>
                <c:formatCode>0.00</c:formatCode>
                <c:ptCount val="6"/>
                <c:pt idx="0">
                  <c:v>45.549906162270055</c:v>
                </c:pt>
                <c:pt idx="1">
                  <c:v>36.730170838362206</c:v>
                </c:pt>
                <c:pt idx="2">
                  <c:v>30.248212192333206</c:v>
                </c:pt>
                <c:pt idx="3">
                  <c:v>28.360100602530306</c:v>
                </c:pt>
                <c:pt idx="4">
                  <c:v>19.759092982637306</c:v>
                </c:pt>
                <c:pt idx="5">
                  <c:v>34.775009942405539</c:v>
                </c:pt>
              </c:numCache>
            </c:numRef>
          </c:xVal>
          <c:yVal>
            <c:numRef>
              <c:f>'Expected Goals'!$AH$2:$AH$7</c:f>
              <c:numCache>
                <c:formatCode>General</c:formatCode>
                <c:ptCount val="6"/>
                <c:pt idx="0">
                  <c:v>38</c:v>
                </c:pt>
                <c:pt idx="1">
                  <c:v>39</c:v>
                </c:pt>
                <c:pt idx="2">
                  <c:v>32</c:v>
                </c:pt>
                <c:pt idx="3">
                  <c:v>21</c:v>
                </c:pt>
                <c:pt idx="4">
                  <c:v>16</c:v>
                </c:pt>
                <c:pt idx="5">
                  <c:v>26</c:v>
                </c:pt>
              </c:numCache>
            </c:numRef>
          </c:yVal>
        </c:ser>
        <c:dLbls>
          <c:showVal val="1"/>
        </c:dLbls>
        <c:axId val="98667136"/>
        <c:axId val="98693888"/>
      </c:scatterChart>
      <c:valAx>
        <c:axId val="98667136"/>
        <c:scaling>
          <c:orientation val="minMax"/>
        </c:scaling>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Expected Goals Allowed</a:t>
                </a:r>
              </a:p>
            </c:rich>
          </c:tx>
          <c:layout>
            <c:manualLayout>
              <c:xMode val="edge"/>
              <c:yMode val="edge"/>
              <c:x val="0.44387989695732488"/>
              <c:y val="0.94216766685896458"/>
            </c:manualLayout>
          </c:layout>
          <c:spPr>
            <a:noFill/>
            <a:ln>
              <a:noFill/>
            </a:ln>
            <a:effectLst/>
          </c:spPr>
        </c:title>
        <c:numFmt formatCode="0.00"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8693888"/>
        <c:crosses val="autoZero"/>
        <c:crossBetween val="midCat"/>
      </c:valAx>
      <c:valAx>
        <c:axId val="98693888"/>
        <c:scaling>
          <c:orientation val="minMax"/>
        </c:scaling>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Observed Goals Allowed</a:t>
                </a:r>
              </a:p>
            </c:rich>
          </c:tx>
          <c:layout/>
          <c:spPr>
            <a:noFill/>
            <a:ln>
              <a:noFill/>
            </a:ln>
            <a:effectLst/>
          </c:spPr>
        </c:title>
        <c:numFmt formatCode="General" sourceLinked="1"/>
        <c:maj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8667136"/>
        <c:crosses val="autoZero"/>
        <c:crossBetween val="midCat"/>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Fwd!$T$1</c:f>
              <c:strCache>
                <c:ptCount val="1"/>
                <c:pt idx="0">
                  <c:v>Weighted PSAT For</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54519150383979775"/>
                  <c:y val="-0.17595526079201271"/>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Fwd!$O$2:$O$82</c:f>
              <c:numCache>
                <c:formatCode>General</c:formatCode>
                <c:ptCount val="81"/>
                <c:pt idx="0">
                  <c:v>9</c:v>
                </c:pt>
                <c:pt idx="1">
                  <c:v>5</c:v>
                </c:pt>
                <c:pt idx="2">
                  <c:v>7</c:v>
                </c:pt>
                <c:pt idx="3">
                  <c:v>11</c:v>
                </c:pt>
                <c:pt idx="4">
                  <c:v>8</c:v>
                </c:pt>
                <c:pt idx="5">
                  <c:v>5</c:v>
                </c:pt>
                <c:pt idx="6">
                  <c:v>8</c:v>
                </c:pt>
                <c:pt idx="7">
                  <c:v>3</c:v>
                </c:pt>
                <c:pt idx="8">
                  <c:v>4</c:v>
                </c:pt>
                <c:pt idx="9">
                  <c:v>4</c:v>
                </c:pt>
                <c:pt idx="10">
                  <c:v>2</c:v>
                </c:pt>
                <c:pt idx="11">
                  <c:v>9</c:v>
                </c:pt>
                <c:pt idx="12">
                  <c:v>8</c:v>
                </c:pt>
                <c:pt idx="13">
                  <c:v>9</c:v>
                </c:pt>
                <c:pt idx="14">
                  <c:v>1</c:v>
                </c:pt>
                <c:pt idx="15">
                  <c:v>14</c:v>
                </c:pt>
                <c:pt idx="16">
                  <c:v>10</c:v>
                </c:pt>
                <c:pt idx="17">
                  <c:v>2</c:v>
                </c:pt>
                <c:pt idx="18">
                  <c:v>5</c:v>
                </c:pt>
                <c:pt idx="19">
                  <c:v>4</c:v>
                </c:pt>
                <c:pt idx="20">
                  <c:v>13</c:v>
                </c:pt>
                <c:pt idx="21">
                  <c:v>7</c:v>
                </c:pt>
                <c:pt idx="22">
                  <c:v>6</c:v>
                </c:pt>
                <c:pt idx="23">
                  <c:v>0</c:v>
                </c:pt>
                <c:pt idx="24">
                  <c:v>3</c:v>
                </c:pt>
                <c:pt idx="25">
                  <c:v>16</c:v>
                </c:pt>
                <c:pt idx="26">
                  <c:v>7</c:v>
                </c:pt>
                <c:pt idx="27">
                  <c:v>16</c:v>
                </c:pt>
                <c:pt idx="28">
                  <c:v>6</c:v>
                </c:pt>
                <c:pt idx="29">
                  <c:v>4</c:v>
                </c:pt>
                <c:pt idx="30">
                  <c:v>7</c:v>
                </c:pt>
                <c:pt idx="31">
                  <c:v>7</c:v>
                </c:pt>
                <c:pt idx="32">
                  <c:v>2</c:v>
                </c:pt>
                <c:pt idx="33">
                  <c:v>15</c:v>
                </c:pt>
                <c:pt idx="34">
                  <c:v>6</c:v>
                </c:pt>
                <c:pt idx="35">
                  <c:v>5</c:v>
                </c:pt>
                <c:pt idx="36">
                  <c:v>6</c:v>
                </c:pt>
                <c:pt idx="37">
                  <c:v>5</c:v>
                </c:pt>
                <c:pt idx="38">
                  <c:v>15</c:v>
                </c:pt>
                <c:pt idx="39">
                  <c:v>4</c:v>
                </c:pt>
                <c:pt idx="40">
                  <c:v>6</c:v>
                </c:pt>
                <c:pt idx="41">
                  <c:v>13</c:v>
                </c:pt>
                <c:pt idx="42">
                  <c:v>4</c:v>
                </c:pt>
                <c:pt idx="43">
                  <c:v>11</c:v>
                </c:pt>
                <c:pt idx="44">
                  <c:v>11</c:v>
                </c:pt>
                <c:pt idx="45">
                  <c:v>3</c:v>
                </c:pt>
                <c:pt idx="46">
                  <c:v>4</c:v>
                </c:pt>
                <c:pt idx="47">
                  <c:v>13</c:v>
                </c:pt>
                <c:pt idx="48">
                  <c:v>17</c:v>
                </c:pt>
                <c:pt idx="49">
                  <c:v>5</c:v>
                </c:pt>
                <c:pt idx="50">
                  <c:v>13</c:v>
                </c:pt>
                <c:pt idx="51">
                  <c:v>7</c:v>
                </c:pt>
                <c:pt idx="52">
                  <c:v>3</c:v>
                </c:pt>
                <c:pt idx="53">
                  <c:v>4</c:v>
                </c:pt>
                <c:pt idx="54">
                  <c:v>2</c:v>
                </c:pt>
                <c:pt idx="55">
                  <c:v>3</c:v>
                </c:pt>
                <c:pt idx="56">
                  <c:v>14</c:v>
                </c:pt>
                <c:pt idx="57">
                  <c:v>3</c:v>
                </c:pt>
                <c:pt idx="58">
                  <c:v>15</c:v>
                </c:pt>
                <c:pt idx="59">
                  <c:v>14</c:v>
                </c:pt>
                <c:pt idx="60">
                  <c:v>5</c:v>
                </c:pt>
                <c:pt idx="61">
                  <c:v>15</c:v>
                </c:pt>
                <c:pt idx="62">
                  <c:v>12</c:v>
                </c:pt>
                <c:pt idx="63">
                  <c:v>8</c:v>
                </c:pt>
                <c:pt idx="64">
                  <c:v>8</c:v>
                </c:pt>
                <c:pt idx="65">
                  <c:v>13</c:v>
                </c:pt>
                <c:pt idx="66">
                  <c:v>15</c:v>
                </c:pt>
                <c:pt idx="67">
                  <c:v>8</c:v>
                </c:pt>
                <c:pt idx="68">
                  <c:v>2</c:v>
                </c:pt>
                <c:pt idx="69">
                  <c:v>15</c:v>
                </c:pt>
                <c:pt idx="70">
                  <c:v>3</c:v>
                </c:pt>
                <c:pt idx="71">
                  <c:v>2</c:v>
                </c:pt>
                <c:pt idx="72">
                  <c:v>3</c:v>
                </c:pt>
                <c:pt idx="73">
                  <c:v>13</c:v>
                </c:pt>
                <c:pt idx="74">
                  <c:v>8</c:v>
                </c:pt>
                <c:pt idx="75">
                  <c:v>11</c:v>
                </c:pt>
                <c:pt idx="76">
                  <c:v>5</c:v>
                </c:pt>
                <c:pt idx="77">
                  <c:v>5</c:v>
                </c:pt>
                <c:pt idx="78">
                  <c:v>0</c:v>
                </c:pt>
                <c:pt idx="79">
                  <c:v>3</c:v>
                </c:pt>
                <c:pt idx="80">
                  <c:v>6</c:v>
                </c:pt>
              </c:numCache>
            </c:numRef>
          </c:xVal>
          <c:yVal>
            <c:numRef>
              <c:f>Fwd!$T$2:$T$82</c:f>
              <c:numCache>
                <c:formatCode>0.00</c:formatCode>
                <c:ptCount val="81"/>
                <c:pt idx="0">
                  <c:v>14.886139783575436</c:v>
                </c:pt>
                <c:pt idx="1">
                  <c:v>6.8974605803993292</c:v>
                </c:pt>
                <c:pt idx="2">
                  <c:v>14.053654900276618</c:v>
                </c:pt>
                <c:pt idx="3">
                  <c:v>11.957501865707084</c:v>
                </c:pt>
                <c:pt idx="4">
                  <c:v>11.083119143036607</c:v>
                </c:pt>
                <c:pt idx="5">
                  <c:v>6.2322001540331815</c:v>
                </c:pt>
                <c:pt idx="6">
                  <c:v>12.042808589079485</c:v>
                </c:pt>
                <c:pt idx="7">
                  <c:v>7.1874678154616349</c:v>
                </c:pt>
                <c:pt idx="8">
                  <c:v>5.017457113748784</c:v>
                </c:pt>
                <c:pt idx="9">
                  <c:v>11.970807290289175</c:v>
                </c:pt>
                <c:pt idx="10">
                  <c:v>8.1464330175235808</c:v>
                </c:pt>
                <c:pt idx="11">
                  <c:v>10.618383723071616</c:v>
                </c:pt>
                <c:pt idx="12">
                  <c:v>12.53746180358038</c:v>
                </c:pt>
                <c:pt idx="13">
                  <c:v>8.7858142826812475</c:v>
                </c:pt>
                <c:pt idx="14">
                  <c:v>3.6379132387787272</c:v>
                </c:pt>
                <c:pt idx="15">
                  <c:v>13.926320200953345</c:v>
                </c:pt>
                <c:pt idx="16">
                  <c:v>12.700204516201179</c:v>
                </c:pt>
                <c:pt idx="17">
                  <c:v>3.4545800482199196</c:v>
                </c:pt>
                <c:pt idx="18">
                  <c:v>4.5454980909960154</c:v>
                </c:pt>
                <c:pt idx="19">
                  <c:v>4.4600570565693891</c:v>
                </c:pt>
                <c:pt idx="20">
                  <c:v>14.079848629487248</c:v>
                </c:pt>
                <c:pt idx="21">
                  <c:v>6.8174858096356052</c:v>
                </c:pt>
                <c:pt idx="22">
                  <c:v>8.7879969758743925</c:v>
                </c:pt>
                <c:pt idx="23">
                  <c:v>1.8156185565186282</c:v>
                </c:pt>
                <c:pt idx="24">
                  <c:v>4.3260015769802562</c:v>
                </c:pt>
                <c:pt idx="25">
                  <c:v>14.493803774840947</c:v>
                </c:pt>
                <c:pt idx="26">
                  <c:v>9.7837030950334931</c:v>
                </c:pt>
                <c:pt idx="27">
                  <c:v>14.524263208546826</c:v>
                </c:pt>
                <c:pt idx="28">
                  <c:v>6.9893605529636291</c:v>
                </c:pt>
                <c:pt idx="29">
                  <c:v>8.5214690588193456</c:v>
                </c:pt>
                <c:pt idx="30">
                  <c:v>5.2913639879804695</c:v>
                </c:pt>
                <c:pt idx="31">
                  <c:v>9.9323649734292019</c:v>
                </c:pt>
                <c:pt idx="32">
                  <c:v>2.418440078217913</c:v>
                </c:pt>
                <c:pt idx="33">
                  <c:v>9.5224313088102601</c:v>
                </c:pt>
                <c:pt idx="34">
                  <c:v>6.7067675301648988</c:v>
                </c:pt>
                <c:pt idx="35">
                  <c:v>8.6664027013497265</c:v>
                </c:pt>
                <c:pt idx="36">
                  <c:v>8.0571668431058541</c:v>
                </c:pt>
                <c:pt idx="37">
                  <c:v>4.5462693394680267</c:v>
                </c:pt>
                <c:pt idx="38">
                  <c:v>25.188640968798918</c:v>
                </c:pt>
                <c:pt idx="39">
                  <c:v>9.976787831834935</c:v>
                </c:pt>
                <c:pt idx="40">
                  <c:v>11.159022307711496</c:v>
                </c:pt>
                <c:pt idx="41">
                  <c:v>15.868306066027234</c:v>
                </c:pt>
                <c:pt idx="42">
                  <c:v>6.4331894412331163</c:v>
                </c:pt>
                <c:pt idx="43">
                  <c:v>16.31612353164153</c:v>
                </c:pt>
                <c:pt idx="44">
                  <c:v>12.467472287975463</c:v>
                </c:pt>
                <c:pt idx="45">
                  <c:v>7.7169981678288577</c:v>
                </c:pt>
                <c:pt idx="46">
                  <c:v>7.5486732388548514</c:v>
                </c:pt>
                <c:pt idx="47">
                  <c:v>12.978639115089559</c:v>
                </c:pt>
                <c:pt idx="48">
                  <c:v>27.112167686502634</c:v>
                </c:pt>
                <c:pt idx="49">
                  <c:v>6.1576563853914674</c:v>
                </c:pt>
                <c:pt idx="50">
                  <c:v>19.575182280926569</c:v>
                </c:pt>
                <c:pt idx="51">
                  <c:v>10.990581973701101</c:v>
                </c:pt>
                <c:pt idx="52">
                  <c:v>3.0719326428940148</c:v>
                </c:pt>
                <c:pt idx="53">
                  <c:v>9.713271357972749</c:v>
                </c:pt>
                <c:pt idx="54">
                  <c:v>5.7537156862889134</c:v>
                </c:pt>
                <c:pt idx="55">
                  <c:v>3.170963920625014</c:v>
                </c:pt>
                <c:pt idx="56">
                  <c:v>12.562420117764356</c:v>
                </c:pt>
                <c:pt idx="57">
                  <c:v>3.9655421563001907</c:v>
                </c:pt>
                <c:pt idx="58">
                  <c:v>18.941919034858888</c:v>
                </c:pt>
                <c:pt idx="59">
                  <c:v>16.130717534384985</c:v>
                </c:pt>
                <c:pt idx="60">
                  <c:v>6.9484667581211097</c:v>
                </c:pt>
                <c:pt idx="61">
                  <c:v>15.687748207587724</c:v>
                </c:pt>
                <c:pt idx="62">
                  <c:v>11.846641899555546</c:v>
                </c:pt>
                <c:pt idx="63">
                  <c:v>10.078153248139863</c:v>
                </c:pt>
                <c:pt idx="64">
                  <c:v>12.18222371632022</c:v>
                </c:pt>
                <c:pt idx="65">
                  <c:v>14.854785479362569</c:v>
                </c:pt>
                <c:pt idx="66">
                  <c:v>13.995594252053404</c:v>
                </c:pt>
                <c:pt idx="67">
                  <c:v>7.5537671574683714</c:v>
                </c:pt>
                <c:pt idx="68">
                  <c:v>4.4082732302534424</c:v>
                </c:pt>
                <c:pt idx="69">
                  <c:v>14.826738058732534</c:v>
                </c:pt>
                <c:pt idx="70">
                  <c:v>4.3730322900126373</c:v>
                </c:pt>
                <c:pt idx="71">
                  <c:v>3.3693942968177053</c:v>
                </c:pt>
                <c:pt idx="72">
                  <c:v>2.6506605891708177</c:v>
                </c:pt>
                <c:pt idx="73">
                  <c:v>17.000002133022669</c:v>
                </c:pt>
                <c:pt idx="74">
                  <c:v>7.2192629766213434</c:v>
                </c:pt>
                <c:pt idx="75">
                  <c:v>11.123433213008923</c:v>
                </c:pt>
                <c:pt idx="76">
                  <c:v>10.429062814487821</c:v>
                </c:pt>
                <c:pt idx="77">
                  <c:v>7.2678654538730054</c:v>
                </c:pt>
                <c:pt idx="78">
                  <c:v>2.9697903175723499</c:v>
                </c:pt>
                <c:pt idx="79">
                  <c:v>3.4448372502087832</c:v>
                </c:pt>
                <c:pt idx="80">
                  <c:v>4.078790105627367</c:v>
                </c:pt>
              </c:numCache>
            </c:numRef>
          </c:yVal>
        </c:ser>
        <c:dLbls/>
        <c:axId val="98810112"/>
        <c:axId val="98820480"/>
      </c:scatterChart>
      <c:valAx>
        <c:axId val="98810112"/>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a:t>Goals For</a:t>
                </a:r>
              </a:p>
            </c:rich>
          </c:tx>
          <c:layout/>
          <c:spPr>
            <a:noFill/>
            <a:ln>
              <a:noFill/>
            </a:ln>
            <a:effectLst/>
          </c:spPr>
        </c:title>
        <c:numFmt formatCode="General" sourceLinked="1"/>
        <c:maj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8820480"/>
        <c:crosses val="autoZero"/>
        <c:crossBetween val="midCat"/>
      </c:valAx>
      <c:valAx>
        <c:axId val="98820480"/>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a:t>Weighted PSAT For</a:t>
                </a:r>
              </a:p>
            </c:rich>
          </c:tx>
          <c:layout/>
          <c:spPr>
            <a:noFill/>
            <a:ln>
              <a:noFill/>
            </a:ln>
            <a:effectLst/>
          </c:spPr>
        </c:title>
        <c:numFmt formatCode="0.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8810112"/>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Fwd!$Z$1</c:f>
              <c:strCache>
                <c:ptCount val="1"/>
                <c:pt idx="0">
                  <c:v>GF</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49144223291533001"/>
                  <c:y val="1.0816924486567833E-2"/>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Fwd!$T$2:$T$82</c:f>
              <c:numCache>
                <c:formatCode>0.00</c:formatCode>
                <c:ptCount val="81"/>
                <c:pt idx="0">
                  <c:v>14.886139783575436</c:v>
                </c:pt>
                <c:pt idx="1">
                  <c:v>6.8974605803993292</c:v>
                </c:pt>
                <c:pt idx="2">
                  <c:v>14.053654900276618</c:v>
                </c:pt>
                <c:pt idx="3">
                  <c:v>11.957501865707084</c:v>
                </c:pt>
                <c:pt idx="4">
                  <c:v>11.083119143036607</c:v>
                </c:pt>
                <c:pt idx="5">
                  <c:v>6.2322001540331815</c:v>
                </c:pt>
                <c:pt idx="6">
                  <c:v>12.042808589079485</c:v>
                </c:pt>
                <c:pt idx="7">
                  <c:v>7.1874678154616349</c:v>
                </c:pt>
                <c:pt idx="8">
                  <c:v>5.017457113748784</c:v>
                </c:pt>
                <c:pt idx="9">
                  <c:v>11.970807290289175</c:v>
                </c:pt>
                <c:pt idx="10">
                  <c:v>8.1464330175235808</c:v>
                </c:pt>
                <c:pt idx="11">
                  <c:v>10.618383723071616</c:v>
                </c:pt>
                <c:pt idx="12">
                  <c:v>12.53746180358038</c:v>
                </c:pt>
                <c:pt idx="13">
                  <c:v>8.7858142826812475</c:v>
                </c:pt>
                <c:pt idx="14">
                  <c:v>3.6379132387787272</c:v>
                </c:pt>
                <c:pt idx="15">
                  <c:v>13.926320200953345</c:v>
                </c:pt>
                <c:pt idx="16">
                  <c:v>12.700204516201179</c:v>
                </c:pt>
                <c:pt idx="17">
                  <c:v>3.4545800482199196</c:v>
                </c:pt>
                <c:pt idx="18">
                  <c:v>4.5454980909960154</c:v>
                </c:pt>
                <c:pt idx="19">
                  <c:v>4.4600570565693891</c:v>
                </c:pt>
                <c:pt idx="20">
                  <c:v>14.079848629487248</c:v>
                </c:pt>
                <c:pt idx="21">
                  <c:v>6.8174858096356052</c:v>
                </c:pt>
                <c:pt idx="22">
                  <c:v>8.7879969758743925</c:v>
                </c:pt>
                <c:pt idx="23">
                  <c:v>1.8156185565186282</c:v>
                </c:pt>
                <c:pt idx="24">
                  <c:v>4.3260015769802562</c:v>
                </c:pt>
                <c:pt idx="25">
                  <c:v>14.493803774840947</c:v>
                </c:pt>
                <c:pt idx="26">
                  <c:v>9.7837030950334931</c:v>
                </c:pt>
                <c:pt idx="27">
                  <c:v>14.524263208546826</c:v>
                </c:pt>
                <c:pt idx="28">
                  <c:v>6.9893605529636291</c:v>
                </c:pt>
                <c:pt idx="29">
                  <c:v>8.5214690588193456</c:v>
                </c:pt>
                <c:pt idx="30">
                  <c:v>5.2913639879804695</c:v>
                </c:pt>
                <c:pt idx="31">
                  <c:v>9.9323649734292019</c:v>
                </c:pt>
                <c:pt idx="32">
                  <c:v>2.418440078217913</c:v>
                </c:pt>
                <c:pt idx="33">
                  <c:v>9.5224313088102601</c:v>
                </c:pt>
                <c:pt idx="34">
                  <c:v>6.7067675301648988</c:v>
                </c:pt>
                <c:pt idx="35">
                  <c:v>8.6664027013497265</c:v>
                </c:pt>
                <c:pt idx="36">
                  <c:v>8.0571668431058541</c:v>
                </c:pt>
                <c:pt idx="37">
                  <c:v>4.5462693394680267</c:v>
                </c:pt>
                <c:pt idx="38">
                  <c:v>25.188640968798918</c:v>
                </c:pt>
                <c:pt idx="39">
                  <c:v>9.976787831834935</c:v>
                </c:pt>
                <c:pt idx="40">
                  <c:v>11.159022307711496</c:v>
                </c:pt>
                <c:pt idx="41">
                  <c:v>15.868306066027234</c:v>
                </c:pt>
                <c:pt idx="42">
                  <c:v>6.4331894412331163</c:v>
                </c:pt>
                <c:pt idx="43">
                  <c:v>16.31612353164153</c:v>
                </c:pt>
                <c:pt idx="44">
                  <c:v>12.467472287975463</c:v>
                </c:pt>
                <c:pt idx="45">
                  <c:v>7.7169981678288577</c:v>
                </c:pt>
                <c:pt idx="46">
                  <c:v>7.5486732388548514</c:v>
                </c:pt>
                <c:pt idx="47">
                  <c:v>12.978639115089559</c:v>
                </c:pt>
                <c:pt idx="48">
                  <c:v>27.112167686502634</c:v>
                </c:pt>
                <c:pt idx="49">
                  <c:v>6.1576563853914674</c:v>
                </c:pt>
                <c:pt idx="50">
                  <c:v>19.575182280926569</c:v>
                </c:pt>
                <c:pt idx="51">
                  <c:v>10.990581973701101</c:v>
                </c:pt>
                <c:pt idx="52">
                  <c:v>3.0719326428940148</c:v>
                </c:pt>
                <c:pt idx="53">
                  <c:v>9.713271357972749</c:v>
                </c:pt>
                <c:pt idx="54">
                  <c:v>5.7537156862889134</c:v>
                </c:pt>
                <c:pt idx="55">
                  <c:v>3.170963920625014</c:v>
                </c:pt>
                <c:pt idx="56">
                  <c:v>12.562420117764356</c:v>
                </c:pt>
                <c:pt idx="57">
                  <c:v>3.9655421563001907</c:v>
                </c:pt>
                <c:pt idx="58">
                  <c:v>18.941919034858888</c:v>
                </c:pt>
                <c:pt idx="59">
                  <c:v>16.130717534384985</c:v>
                </c:pt>
                <c:pt idx="60">
                  <c:v>6.9484667581211097</c:v>
                </c:pt>
                <c:pt idx="61">
                  <c:v>15.687748207587724</c:v>
                </c:pt>
                <c:pt idx="62">
                  <c:v>11.846641899555546</c:v>
                </c:pt>
                <c:pt idx="63">
                  <c:v>10.078153248139863</c:v>
                </c:pt>
                <c:pt idx="64">
                  <c:v>12.18222371632022</c:v>
                </c:pt>
                <c:pt idx="65">
                  <c:v>14.854785479362569</c:v>
                </c:pt>
                <c:pt idx="66">
                  <c:v>13.995594252053404</c:v>
                </c:pt>
                <c:pt idx="67">
                  <c:v>7.5537671574683714</c:v>
                </c:pt>
                <c:pt idx="68">
                  <c:v>4.4082732302534424</c:v>
                </c:pt>
                <c:pt idx="69">
                  <c:v>14.826738058732534</c:v>
                </c:pt>
                <c:pt idx="70">
                  <c:v>4.3730322900126373</c:v>
                </c:pt>
                <c:pt idx="71">
                  <c:v>3.3693942968177053</c:v>
                </c:pt>
                <c:pt idx="72">
                  <c:v>2.6506605891708177</c:v>
                </c:pt>
                <c:pt idx="73">
                  <c:v>17.000002133022669</c:v>
                </c:pt>
                <c:pt idx="74">
                  <c:v>7.2192629766213434</c:v>
                </c:pt>
                <c:pt idx="75">
                  <c:v>11.123433213008923</c:v>
                </c:pt>
                <c:pt idx="76">
                  <c:v>10.429062814487821</c:v>
                </c:pt>
                <c:pt idx="77">
                  <c:v>7.2678654538730054</c:v>
                </c:pt>
                <c:pt idx="78">
                  <c:v>2.9697903175723499</c:v>
                </c:pt>
                <c:pt idx="79">
                  <c:v>3.4448372502087832</c:v>
                </c:pt>
                <c:pt idx="80">
                  <c:v>4.078790105627367</c:v>
                </c:pt>
              </c:numCache>
            </c:numRef>
          </c:xVal>
          <c:yVal>
            <c:numRef>
              <c:f>Fwd!$Z$2:$Z$82</c:f>
              <c:numCache>
                <c:formatCode>General</c:formatCode>
                <c:ptCount val="81"/>
                <c:pt idx="0">
                  <c:v>12</c:v>
                </c:pt>
                <c:pt idx="1">
                  <c:v>6</c:v>
                </c:pt>
                <c:pt idx="2">
                  <c:v>14</c:v>
                </c:pt>
                <c:pt idx="3">
                  <c:v>12</c:v>
                </c:pt>
                <c:pt idx="4">
                  <c:v>13</c:v>
                </c:pt>
                <c:pt idx="5">
                  <c:v>6</c:v>
                </c:pt>
                <c:pt idx="6">
                  <c:v>13</c:v>
                </c:pt>
                <c:pt idx="7">
                  <c:v>5</c:v>
                </c:pt>
                <c:pt idx="8">
                  <c:v>5</c:v>
                </c:pt>
                <c:pt idx="9">
                  <c:v>11</c:v>
                </c:pt>
                <c:pt idx="10">
                  <c:v>5</c:v>
                </c:pt>
                <c:pt idx="11">
                  <c:v>15</c:v>
                </c:pt>
                <c:pt idx="12">
                  <c:v>14</c:v>
                </c:pt>
                <c:pt idx="13">
                  <c:v>10</c:v>
                </c:pt>
                <c:pt idx="14">
                  <c:v>1</c:v>
                </c:pt>
                <c:pt idx="15">
                  <c:v>12</c:v>
                </c:pt>
                <c:pt idx="16">
                  <c:v>10</c:v>
                </c:pt>
                <c:pt idx="17">
                  <c:v>3</c:v>
                </c:pt>
                <c:pt idx="18">
                  <c:v>10</c:v>
                </c:pt>
                <c:pt idx="19">
                  <c:v>4</c:v>
                </c:pt>
                <c:pt idx="20">
                  <c:v>10</c:v>
                </c:pt>
                <c:pt idx="21">
                  <c:v>15</c:v>
                </c:pt>
                <c:pt idx="22">
                  <c:v>12</c:v>
                </c:pt>
                <c:pt idx="23">
                  <c:v>0</c:v>
                </c:pt>
                <c:pt idx="24">
                  <c:v>5</c:v>
                </c:pt>
                <c:pt idx="25">
                  <c:v>17</c:v>
                </c:pt>
                <c:pt idx="26">
                  <c:v>8</c:v>
                </c:pt>
                <c:pt idx="27">
                  <c:v>16</c:v>
                </c:pt>
                <c:pt idx="28">
                  <c:v>7</c:v>
                </c:pt>
                <c:pt idx="29">
                  <c:v>6</c:v>
                </c:pt>
                <c:pt idx="30">
                  <c:v>7</c:v>
                </c:pt>
                <c:pt idx="31">
                  <c:v>9</c:v>
                </c:pt>
                <c:pt idx="32">
                  <c:v>3</c:v>
                </c:pt>
                <c:pt idx="33">
                  <c:v>17</c:v>
                </c:pt>
                <c:pt idx="34">
                  <c:v>8</c:v>
                </c:pt>
                <c:pt idx="35">
                  <c:v>7</c:v>
                </c:pt>
                <c:pt idx="36">
                  <c:v>9</c:v>
                </c:pt>
                <c:pt idx="37">
                  <c:v>6</c:v>
                </c:pt>
                <c:pt idx="38">
                  <c:v>30</c:v>
                </c:pt>
                <c:pt idx="39">
                  <c:v>7</c:v>
                </c:pt>
                <c:pt idx="40">
                  <c:v>10</c:v>
                </c:pt>
                <c:pt idx="41">
                  <c:v>24</c:v>
                </c:pt>
                <c:pt idx="42">
                  <c:v>6</c:v>
                </c:pt>
                <c:pt idx="43">
                  <c:v>18</c:v>
                </c:pt>
                <c:pt idx="44">
                  <c:v>19</c:v>
                </c:pt>
                <c:pt idx="45">
                  <c:v>7</c:v>
                </c:pt>
                <c:pt idx="46">
                  <c:v>8</c:v>
                </c:pt>
                <c:pt idx="47">
                  <c:v>15</c:v>
                </c:pt>
                <c:pt idx="48">
                  <c:v>27</c:v>
                </c:pt>
                <c:pt idx="49">
                  <c:v>8</c:v>
                </c:pt>
                <c:pt idx="50">
                  <c:v>24</c:v>
                </c:pt>
                <c:pt idx="51">
                  <c:v>11</c:v>
                </c:pt>
                <c:pt idx="52">
                  <c:v>4</c:v>
                </c:pt>
                <c:pt idx="53">
                  <c:v>17</c:v>
                </c:pt>
                <c:pt idx="54">
                  <c:v>6</c:v>
                </c:pt>
                <c:pt idx="55">
                  <c:v>6</c:v>
                </c:pt>
                <c:pt idx="56">
                  <c:v>24</c:v>
                </c:pt>
                <c:pt idx="57">
                  <c:v>11</c:v>
                </c:pt>
                <c:pt idx="58">
                  <c:v>23</c:v>
                </c:pt>
                <c:pt idx="59">
                  <c:v>20</c:v>
                </c:pt>
                <c:pt idx="60">
                  <c:v>11</c:v>
                </c:pt>
                <c:pt idx="61">
                  <c:v>25</c:v>
                </c:pt>
                <c:pt idx="62">
                  <c:v>19</c:v>
                </c:pt>
                <c:pt idx="63">
                  <c:v>22</c:v>
                </c:pt>
                <c:pt idx="64">
                  <c:v>21</c:v>
                </c:pt>
                <c:pt idx="65">
                  <c:v>21</c:v>
                </c:pt>
                <c:pt idx="66">
                  <c:v>22</c:v>
                </c:pt>
                <c:pt idx="67">
                  <c:v>13</c:v>
                </c:pt>
                <c:pt idx="68">
                  <c:v>9</c:v>
                </c:pt>
                <c:pt idx="69">
                  <c:v>22</c:v>
                </c:pt>
                <c:pt idx="70">
                  <c:v>3</c:v>
                </c:pt>
                <c:pt idx="71">
                  <c:v>6</c:v>
                </c:pt>
                <c:pt idx="72">
                  <c:v>3</c:v>
                </c:pt>
                <c:pt idx="73">
                  <c:v>17</c:v>
                </c:pt>
                <c:pt idx="74">
                  <c:v>13</c:v>
                </c:pt>
                <c:pt idx="75">
                  <c:v>15</c:v>
                </c:pt>
                <c:pt idx="76">
                  <c:v>12</c:v>
                </c:pt>
                <c:pt idx="77">
                  <c:v>13</c:v>
                </c:pt>
                <c:pt idx="78">
                  <c:v>1</c:v>
                </c:pt>
                <c:pt idx="79">
                  <c:v>8</c:v>
                </c:pt>
                <c:pt idx="80">
                  <c:v>12</c:v>
                </c:pt>
              </c:numCache>
            </c:numRef>
          </c:yVal>
        </c:ser>
        <c:dLbls/>
        <c:axId val="98858880"/>
        <c:axId val="98881536"/>
      </c:scatterChart>
      <c:valAx>
        <c:axId val="98858880"/>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Weighted PSAT For</a:t>
                </a:r>
              </a:p>
            </c:rich>
          </c:tx>
          <c:layout/>
          <c:spPr>
            <a:noFill/>
            <a:ln>
              <a:noFill/>
            </a:ln>
            <a:effectLst/>
          </c:spPr>
        </c:title>
        <c:numFmt formatCode="0.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881536"/>
        <c:crosses val="autoZero"/>
        <c:crossBetween val="midCat"/>
      </c:valAx>
      <c:valAx>
        <c:axId val="98881536"/>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Goals For</a:t>
                </a:r>
              </a:p>
            </c:rich>
          </c:tx>
          <c:layout/>
          <c:spPr>
            <a:noFill/>
            <a:ln>
              <a:noFill/>
            </a:ln>
            <a:effectLst/>
          </c:spPr>
        </c:title>
        <c:numFmt formatCode="General"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858880"/>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Fwd!$V$1</c:f>
              <c:strCache>
                <c:ptCount val="1"/>
                <c:pt idx="0">
                  <c:v>Weighted PSAT%</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45274205307669874"/>
                  <c:y val="-3.5274481916887084E-2"/>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Fwd!$K$2:$K$82</c:f>
              <c:numCache>
                <c:formatCode>0.0%</c:formatCode>
                <c:ptCount val="81"/>
                <c:pt idx="0">
                  <c:v>0.6428571428571429</c:v>
                </c:pt>
                <c:pt idx="1">
                  <c:v>0.55555555555555569</c:v>
                </c:pt>
                <c:pt idx="2">
                  <c:v>0.5</c:v>
                </c:pt>
                <c:pt idx="3">
                  <c:v>0.6875</c:v>
                </c:pt>
                <c:pt idx="4">
                  <c:v>0.4210526315789474</c:v>
                </c:pt>
                <c:pt idx="5">
                  <c:v>0.62500000000000011</c:v>
                </c:pt>
                <c:pt idx="6">
                  <c:v>0.3636363636363637</c:v>
                </c:pt>
                <c:pt idx="7">
                  <c:v>0.37500000000000006</c:v>
                </c:pt>
                <c:pt idx="8">
                  <c:v>0.5</c:v>
                </c:pt>
                <c:pt idx="9">
                  <c:v>0.4</c:v>
                </c:pt>
                <c:pt idx="10">
                  <c:v>0.28571428571428581</c:v>
                </c:pt>
                <c:pt idx="11">
                  <c:v>0.45</c:v>
                </c:pt>
                <c:pt idx="12">
                  <c:v>0.38095238095238104</c:v>
                </c:pt>
                <c:pt idx="13">
                  <c:v>0.60000000000000009</c:v>
                </c:pt>
                <c:pt idx="14">
                  <c:v>0.25</c:v>
                </c:pt>
                <c:pt idx="15">
                  <c:v>0.73684210526315785</c:v>
                </c:pt>
                <c:pt idx="16">
                  <c:v>0.66666666666666663</c:v>
                </c:pt>
                <c:pt idx="17">
                  <c:v>0.4</c:v>
                </c:pt>
                <c:pt idx="18">
                  <c:v>0.62500000000000011</c:v>
                </c:pt>
                <c:pt idx="19">
                  <c:v>0.44444444444444442</c:v>
                </c:pt>
                <c:pt idx="20">
                  <c:v>0.72222222222222221</c:v>
                </c:pt>
                <c:pt idx="21">
                  <c:v>0.5</c:v>
                </c:pt>
                <c:pt idx="22">
                  <c:v>0.46153846153846162</c:v>
                </c:pt>
                <c:pt idx="23">
                  <c:v>0</c:v>
                </c:pt>
                <c:pt idx="24">
                  <c:v>0.5</c:v>
                </c:pt>
                <c:pt idx="25">
                  <c:v>0.51612903225806472</c:v>
                </c:pt>
                <c:pt idx="26">
                  <c:v>0.5</c:v>
                </c:pt>
                <c:pt idx="27">
                  <c:v>0.5</c:v>
                </c:pt>
                <c:pt idx="28">
                  <c:v>0.75000000000000011</c:v>
                </c:pt>
                <c:pt idx="29">
                  <c:v>0.4</c:v>
                </c:pt>
                <c:pt idx="30">
                  <c:v>0.58333333333333337</c:v>
                </c:pt>
                <c:pt idx="31">
                  <c:v>0.5</c:v>
                </c:pt>
                <c:pt idx="32">
                  <c:v>0.5</c:v>
                </c:pt>
                <c:pt idx="33">
                  <c:v>0.71428571428571441</c:v>
                </c:pt>
                <c:pt idx="34">
                  <c:v>0.5</c:v>
                </c:pt>
                <c:pt idx="35">
                  <c:v>0.5</c:v>
                </c:pt>
                <c:pt idx="36">
                  <c:v>0.75000000000000011</c:v>
                </c:pt>
                <c:pt idx="37">
                  <c:v>0.5</c:v>
                </c:pt>
                <c:pt idx="38">
                  <c:v>0.45454545454545453</c:v>
                </c:pt>
                <c:pt idx="39">
                  <c:v>0.28571428571428581</c:v>
                </c:pt>
                <c:pt idx="40">
                  <c:v>0.35294117647058826</c:v>
                </c:pt>
                <c:pt idx="41">
                  <c:v>0.4642857142857143</c:v>
                </c:pt>
                <c:pt idx="42">
                  <c:v>0.33333333333333331</c:v>
                </c:pt>
                <c:pt idx="43">
                  <c:v>0.61111111111111127</c:v>
                </c:pt>
                <c:pt idx="44">
                  <c:v>0.52380952380952384</c:v>
                </c:pt>
                <c:pt idx="45">
                  <c:v>0.33333333333333331</c:v>
                </c:pt>
                <c:pt idx="46">
                  <c:v>0.5</c:v>
                </c:pt>
                <c:pt idx="47">
                  <c:v>0.59090909090909094</c:v>
                </c:pt>
                <c:pt idx="48">
                  <c:v>0.47222222222222227</c:v>
                </c:pt>
                <c:pt idx="49">
                  <c:v>0.62500000000000011</c:v>
                </c:pt>
                <c:pt idx="50">
                  <c:v>0.59090909090909094</c:v>
                </c:pt>
                <c:pt idx="51">
                  <c:v>0.7777777777777779</c:v>
                </c:pt>
                <c:pt idx="52">
                  <c:v>0.42857142857142855</c:v>
                </c:pt>
                <c:pt idx="53">
                  <c:v>0.57142857142857162</c:v>
                </c:pt>
                <c:pt idx="54">
                  <c:v>0.33333333333333331</c:v>
                </c:pt>
                <c:pt idx="55">
                  <c:v>0.37500000000000006</c:v>
                </c:pt>
                <c:pt idx="56">
                  <c:v>0.60869565217391342</c:v>
                </c:pt>
                <c:pt idx="57">
                  <c:v>0.42857142857142855</c:v>
                </c:pt>
                <c:pt idx="58">
                  <c:v>0.75000000000000011</c:v>
                </c:pt>
                <c:pt idx="59">
                  <c:v>0.73684210526315785</c:v>
                </c:pt>
                <c:pt idx="60">
                  <c:v>0.45454545454545453</c:v>
                </c:pt>
                <c:pt idx="61">
                  <c:v>0.60000000000000009</c:v>
                </c:pt>
                <c:pt idx="62">
                  <c:v>0.57142857142857162</c:v>
                </c:pt>
                <c:pt idx="63">
                  <c:v>0.53333333333333333</c:v>
                </c:pt>
                <c:pt idx="64">
                  <c:v>0.53333333333333333</c:v>
                </c:pt>
                <c:pt idx="65">
                  <c:v>0.76470588235294124</c:v>
                </c:pt>
                <c:pt idx="66">
                  <c:v>0.71428571428571441</c:v>
                </c:pt>
                <c:pt idx="67">
                  <c:v>0.66666666666666663</c:v>
                </c:pt>
                <c:pt idx="68">
                  <c:v>0.33333333333333331</c:v>
                </c:pt>
                <c:pt idx="69">
                  <c:v>0.62500000000000011</c:v>
                </c:pt>
                <c:pt idx="70">
                  <c:v>0.30000000000000004</c:v>
                </c:pt>
                <c:pt idx="71">
                  <c:v>0.22222222222222221</c:v>
                </c:pt>
                <c:pt idx="72">
                  <c:v>0.30000000000000004</c:v>
                </c:pt>
                <c:pt idx="73">
                  <c:v>0.59090909090909094</c:v>
                </c:pt>
                <c:pt idx="74">
                  <c:v>0.53333333333333333</c:v>
                </c:pt>
                <c:pt idx="75">
                  <c:v>0.44</c:v>
                </c:pt>
                <c:pt idx="76">
                  <c:v>0.31250000000000006</c:v>
                </c:pt>
                <c:pt idx="77">
                  <c:v>0.55555555555555569</c:v>
                </c:pt>
                <c:pt idx="78">
                  <c:v>0</c:v>
                </c:pt>
                <c:pt idx="79">
                  <c:v>0.5</c:v>
                </c:pt>
                <c:pt idx="80">
                  <c:v>0.75000000000000011</c:v>
                </c:pt>
              </c:numCache>
            </c:numRef>
          </c:xVal>
          <c:yVal>
            <c:numRef>
              <c:f>Fwd!$V$2:$V$82</c:f>
              <c:numCache>
                <c:formatCode>0.0%</c:formatCode>
                <c:ptCount val="81"/>
                <c:pt idx="0">
                  <c:v>0.59291009016105256</c:v>
                </c:pt>
                <c:pt idx="1">
                  <c:v>0.61264218185471242</c:v>
                </c:pt>
                <c:pt idx="2">
                  <c:v>0.61072826933241831</c:v>
                </c:pt>
                <c:pt idx="3">
                  <c:v>0.57567522488486822</c:v>
                </c:pt>
                <c:pt idx="4">
                  <c:v>0.5380022625126375</c:v>
                </c:pt>
                <c:pt idx="5">
                  <c:v>0.54065474963862947</c:v>
                </c:pt>
                <c:pt idx="6">
                  <c:v>0.49201244731626265</c:v>
                </c:pt>
                <c:pt idx="7">
                  <c:v>0.52541979056498433</c:v>
                </c:pt>
                <c:pt idx="8">
                  <c:v>0.51900372746640855</c:v>
                </c:pt>
                <c:pt idx="9">
                  <c:v>0.60429895648578857</c:v>
                </c:pt>
                <c:pt idx="10">
                  <c:v>0.60011220753506245</c:v>
                </c:pt>
                <c:pt idx="11">
                  <c:v>0.49368049914838291</c:v>
                </c:pt>
                <c:pt idx="12">
                  <c:v>0.52023009394255237</c:v>
                </c:pt>
                <c:pt idx="13">
                  <c:v>0.6046277293382567</c:v>
                </c:pt>
                <c:pt idx="14">
                  <c:v>0.47627115217033639</c:v>
                </c:pt>
                <c:pt idx="15">
                  <c:v>0.74017048285904252</c:v>
                </c:pt>
                <c:pt idx="16">
                  <c:v>0.6998693632763866</c:v>
                </c:pt>
                <c:pt idx="17">
                  <c:v>0.46833663939040032</c:v>
                </c:pt>
                <c:pt idx="18">
                  <c:v>0.52462058248896692</c:v>
                </c:pt>
                <c:pt idx="19">
                  <c:v>0.55356461029262649</c:v>
                </c:pt>
                <c:pt idx="20">
                  <c:v>0.72198431695434295</c:v>
                </c:pt>
                <c:pt idx="21">
                  <c:v>0.59290204292367921</c:v>
                </c:pt>
                <c:pt idx="22">
                  <c:v>0.61993796447131333</c:v>
                </c:pt>
                <c:pt idx="23">
                  <c:v>0.53548296700639608</c:v>
                </c:pt>
                <c:pt idx="24">
                  <c:v>0.57474829170663966</c:v>
                </c:pt>
                <c:pt idx="25">
                  <c:v>0.62982829986405464</c:v>
                </c:pt>
                <c:pt idx="26">
                  <c:v>0.62748038174721821</c:v>
                </c:pt>
                <c:pt idx="27">
                  <c:v>0.64120198072330514</c:v>
                </c:pt>
                <c:pt idx="28">
                  <c:v>0.57613195471193834</c:v>
                </c:pt>
                <c:pt idx="29">
                  <c:v>0.5792374114226112</c:v>
                </c:pt>
                <c:pt idx="30">
                  <c:v>0.51800684428273858</c:v>
                </c:pt>
                <c:pt idx="31">
                  <c:v>0.61151634003777067</c:v>
                </c:pt>
                <c:pt idx="32">
                  <c:v>0.50858637044596944</c:v>
                </c:pt>
                <c:pt idx="33">
                  <c:v>0.67585114990538264</c:v>
                </c:pt>
                <c:pt idx="34">
                  <c:v>0.6146861260398957</c:v>
                </c:pt>
                <c:pt idx="35">
                  <c:v>0.60342430227736898</c:v>
                </c:pt>
                <c:pt idx="36">
                  <c:v>0.5937567941167905</c:v>
                </c:pt>
                <c:pt idx="37">
                  <c:v>0.51830625579658141</c:v>
                </c:pt>
                <c:pt idx="38">
                  <c:v>0.59307127676603988</c:v>
                </c:pt>
                <c:pt idx="39">
                  <c:v>0.54468907502213482</c:v>
                </c:pt>
                <c:pt idx="40">
                  <c:v>0.54912340996128928</c:v>
                </c:pt>
                <c:pt idx="41">
                  <c:v>0.56034828204339848</c:v>
                </c:pt>
                <c:pt idx="42">
                  <c:v>0.48621111445137438</c:v>
                </c:pt>
                <c:pt idx="43">
                  <c:v>0.61230364374013602</c:v>
                </c:pt>
                <c:pt idx="44">
                  <c:v>0.56352973399687112</c:v>
                </c:pt>
                <c:pt idx="45">
                  <c:v>0.51866956235570483</c:v>
                </c:pt>
                <c:pt idx="46">
                  <c:v>0.6284582467837585</c:v>
                </c:pt>
                <c:pt idx="47">
                  <c:v>0.57981956328307283</c:v>
                </c:pt>
                <c:pt idx="48">
                  <c:v>0.60455572483863251</c:v>
                </c:pt>
                <c:pt idx="49">
                  <c:v>0.62484286477632345</c:v>
                </c:pt>
                <c:pt idx="50">
                  <c:v>0.61397706172075306</c:v>
                </c:pt>
                <c:pt idx="51">
                  <c:v>0.62231576531206023</c:v>
                </c:pt>
                <c:pt idx="52">
                  <c:v>0.55814044724502032</c:v>
                </c:pt>
                <c:pt idx="53">
                  <c:v>0.58410457856735987</c:v>
                </c:pt>
                <c:pt idx="54">
                  <c:v>0.51542602346418143</c:v>
                </c:pt>
                <c:pt idx="55">
                  <c:v>0.38445746537066455</c:v>
                </c:pt>
                <c:pt idx="56">
                  <c:v>0.58084207658937703</c:v>
                </c:pt>
                <c:pt idx="57">
                  <c:v>0.45172817376227203</c:v>
                </c:pt>
                <c:pt idx="58">
                  <c:v>0.67813131156641993</c:v>
                </c:pt>
                <c:pt idx="59">
                  <c:v>0.62533760584869613</c:v>
                </c:pt>
                <c:pt idx="60">
                  <c:v>0.47772839258159661</c:v>
                </c:pt>
                <c:pt idx="61">
                  <c:v>0.64926176427419224</c:v>
                </c:pt>
                <c:pt idx="62">
                  <c:v>0.58889493236400658</c:v>
                </c:pt>
                <c:pt idx="63">
                  <c:v>0.5179343670501787</c:v>
                </c:pt>
                <c:pt idx="64">
                  <c:v>0.6097680710222243</c:v>
                </c:pt>
                <c:pt idx="65">
                  <c:v>0.63584430106600343</c:v>
                </c:pt>
                <c:pt idx="66">
                  <c:v>0.61126916471866077</c:v>
                </c:pt>
                <c:pt idx="67">
                  <c:v>0.50795087521889448</c:v>
                </c:pt>
                <c:pt idx="68">
                  <c:v>0.52667680734714528</c:v>
                </c:pt>
                <c:pt idx="69">
                  <c:v>0.60970150774773024</c:v>
                </c:pt>
                <c:pt idx="70">
                  <c:v>0.42100296541565352</c:v>
                </c:pt>
                <c:pt idx="71">
                  <c:v>0.39846647345096953</c:v>
                </c:pt>
                <c:pt idx="72">
                  <c:v>0.36901630653552464</c:v>
                </c:pt>
                <c:pt idx="73">
                  <c:v>0.66099041689153493</c:v>
                </c:pt>
                <c:pt idx="74">
                  <c:v>0.51134872600106851</c:v>
                </c:pt>
                <c:pt idx="75">
                  <c:v>0.60841929144848206</c:v>
                </c:pt>
                <c:pt idx="76">
                  <c:v>0.60724219265133517</c:v>
                </c:pt>
                <c:pt idx="77">
                  <c:v>0.54374899845095703</c:v>
                </c:pt>
                <c:pt idx="78">
                  <c:v>0.36889527193142696</c:v>
                </c:pt>
                <c:pt idx="79">
                  <c:v>0.48514059000394588</c:v>
                </c:pt>
                <c:pt idx="80">
                  <c:v>0.59331803978056019</c:v>
                </c:pt>
              </c:numCache>
            </c:numRef>
          </c:yVal>
        </c:ser>
        <c:dLbls/>
        <c:axId val="98932224"/>
        <c:axId val="98934144"/>
      </c:scatterChart>
      <c:valAx>
        <c:axId val="98932224"/>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a:t>Passing GF%</a:t>
                </a:r>
              </a:p>
            </c:rich>
          </c:tx>
          <c:layout/>
          <c:spPr>
            <a:noFill/>
            <a:ln>
              <a:noFill/>
            </a:ln>
            <a:effectLst/>
          </c:spPr>
        </c:title>
        <c:numFmt formatCode="0.0%" sourceLinked="1"/>
        <c:maj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8934144"/>
        <c:crosses val="autoZero"/>
        <c:crossBetween val="midCat"/>
      </c:valAx>
      <c:valAx>
        <c:axId val="98934144"/>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a:t>Weighted PSAT%</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8932224"/>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Fwd!$Y$1</c:f>
              <c:strCache>
                <c:ptCount val="1"/>
                <c:pt idx="0">
                  <c:v>GF%</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54046709439097884"/>
                  <c:y val="2.292705441913688E-2"/>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Fwd!$V$2:$V$82</c:f>
              <c:numCache>
                <c:formatCode>0.0%</c:formatCode>
                <c:ptCount val="81"/>
                <c:pt idx="0">
                  <c:v>0.59291009016105256</c:v>
                </c:pt>
                <c:pt idx="1">
                  <c:v>0.61264218185471242</c:v>
                </c:pt>
                <c:pt idx="2">
                  <c:v>0.61072826933241831</c:v>
                </c:pt>
                <c:pt idx="3">
                  <c:v>0.57567522488486822</c:v>
                </c:pt>
                <c:pt idx="4">
                  <c:v>0.5380022625126375</c:v>
                </c:pt>
                <c:pt idx="5">
                  <c:v>0.54065474963862947</c:v>
                </c:pt>
                <c:pt idx="6">
                  <c:v>0.49201244731626265</c:v>
                </c:pt>
                <c:pt idx="7">
                  <c:v>0.52541979056498433</c:v>
                </c:pt>
                <c:pt idx="8">
                  <c:v>0.51900372746640855</c:v>
                </c:pt>
                <c:pt idx="9">
                  <c:v>0.60429895648578857</c:v>
                </c:pt>
                <c:pt idx="10">
                  <c:v>0.60011220753506245</c:v>
                </c:pt>
                <c:pt idx="11">
                  <c:v>0.49368049914838291</c:v>
                </c:pt>
                <c:pt idx="12">
                  <c:v>0.52023009394255237</c:v>
                </c:pt>
                <c:pt idx="13">
                  <c:v>0.6046277293382567</c:v>
                </c:pt>
                <c:pt idx="14">
                  <c:v>0.47627115217033639</c:v>
                </c:pt>
                <c:pt idx="15">
                  <c:v>0.74017048285904252</c:v>
                </c:pt>
                <c:pt idx="16">
                  <c:v>0.6998693632763866</c:v>
                </c:pt>
                <c:pt idx="17">
                  <c:v>0.46833663939040032</c:v>
                </c:pt>
                <c:pt idx="18">
                  <c:v>0.52462058248896692</c:v>
                </c:pt>
                <c:pt idx="19">
                  <c:v>0.55356461029262649</c:v>
                </c:pt>
                <c:pt idx="20">
                  <c:v>0.72198431695434295</c:v>
                </c:pt>
                <c:pt idx="21">
                  <c:v>0.59290204292367921</c:v>
                </c:pt>
                <c:pt idx="22">
                  <c:v>0.61993796447131333</c:v>
                </c:pt>
                <c:pt idx="23">
                  <c:v>0.53548296700639608</c:v>
                </c:pt>
                <c:pt idx="24">
                  <c:v>0.57474829170663966</c:v>
                </c:pt>
                <c:pt idx="25">
                  <c:v>0.62982829986405464</c:v>
                </c:pt>
                <c:pt idx="26">
                  <c:v>0.62748038174721821</c:v>
                </c:pt>
                <c:pt idx="27">
                  <c:v>0.64120198072330514</c:v>
                </c:pt>
                <c:pt idx="28">
                  <c:v>0.57613195471193834</c:v>
                </c:pt>
                <c:pt idx="29">
                  <c:v>0.5792374114226112</c:v>
                </c:pt>
                <c:pt idx="30">
                  <c:v>0.51800684428273858</c:v>
                </c:pt>
                <c:pt idx="31">
                  <c:v>0.61151634003777067</c:v>
                </c:pt>
                <c:pt idx="32">
                  <c:v>0.50858637044596944</c:v>
                </c:pt>
                <c:pt idx="33">
                  <c:v>0.67585114990538264</c:v>
                </c:pt>
                <c:pt idx="34">
                  <c:v>0.6146861260398957</c:v>
                </c:pt>
                <c:pt idx="35">
                  <c:v>0.60342430227736898</c:v>
                </c:pt>
                <c:pt idx="36">
                  <c:v>0.5937567941167905</c:v>
                </c:pt>
                <c:pt idx="37">
                  <c:v>0.51830625579658141</c:v>
                </c:pt>
                <c:pt idx="38">
                  <c:v>0.59307127676603988</c:v>
                </c:pt>
                <c:pt idx="39">
                  <c:v>0.54468907502213482</c:v>
                </c:pt>
                <c:pt idx="40">
                  <c:v>0.54912340996128928</c:v>
                </c:pt>
                <c:pt idx="41">
                  <c:v>0.56034828204339848</c:v>
                </c:pt>
                <c:pt idx="42">
                  <c:v>0.48621111445137438</c:v>
                </c:pt>
                <c:pt idx="43">
                  <c:v>0.61230364374013602</c:v>
                </c:pt>
                <c:pt idx="44">
                  <c:v>0.56352973399687112</c:v>
                </c:pt>
                <c:pt idx="45">
                  <c:v>0.51866956235570483</c:v>
                </c:pt>
                <c:pt idx="46">
                  <c:v>0.6284582467837585</c:v>
                </c:pt>
                <c:pt idx="47">
                  <c:v>0.57981956328307283</c:v>
                </c:pt>
                <c:pt idx="48">
                  <c:v>0.60455572483863251</c:v>
                </c:pt>
                <c:pt idx="49">
                  <c:v>0.62484286477632345</c:v>
                </c:pt>
                <c:pt idx="50">
                  <c:v>0.61397706172075306</c:v>
                </c:pt>
                <c:pt idx="51">
                  <c:v>0.62231576531206023</c:v>
                </c:pt>
                <c:pt idx="52">
                  <c:v>0.55814044724502032</c:v>
                </c:pt>
                <c:pt idx="53">
                  <c:v>0.58410457856735987</c:v>
                </c:pt>
                <c:pt idx="54">
                  <c:v>0.51542602346418143</c:v>
                </c:pt>
                <c:pt idx="55">
                  <c:v>0.38445746537066455</c:v>
                </c:pt>
                <c:pt idx="56">
                  <c:v>0.58084207658937703</c:v>
                </c:pt>
                <c:pt idx="57">
                  <c:v>0.45172817376227203</c:v>
                </c:pt>
                <c:pt idx="58">
                  <c:v>0.67813131156641993</c:v>
                </c:pt>
                <c:pt idx="59">
                  <c:v>0.62533760584869613</c:v>
                </c:pt>
                <c:pt idx="60">
                  <c:v>0.47772839258159661</c:v>
                </c:pt>
                <c:pt idx="61">
                  <c:v>0.64926176427419224</c:v>
                </c:pt>
                <c:pt idx="62">
                  <c:v>0.58889493236400658</c:v>
                </c:pt>
                <c:pt idx="63">
                  <c:v>0.5179343670501787</c:v>
                </c:pt>
                <c:pt idx="64">
                  <c:v>0.6097680710222243</c:v>
                </c:pt>
                <c:pt idx="65">
                  <c:v>0.63584430106600343</c:v>
                </c:pt>
                <c:pt idx="66">
                  <c:v>0.61126916471866077</c:v>
                </c:pt>
                <c:pt idx="67">
                  <c:v>0.50795087521889448</c:v>
                </c:pt>
                <c:pt idx="68">
                  <c:v>0.52667680734714528</c:v>
                </c:pt>
                <c:pt idx="69">
                  <c:v>0.60970150774773024</c:v>
                </c:pt>
                <c:pt idx="70">
                  <c:v>0.42100296541565352</c:v>
                </c:pt>
                <c:pt idx="71">
                  <c:v>0.39846647345096953</c:v>
                </c:pt>
                <c:pt idx="72">
                  <c:v>0.36901630653552464</c:v>
                </c:pt>
                <c:pt idx="73">
                  <c:v>0.66099041689153493</c:v>
                </c:pt>
                <c:pt idx="74">
                  <c:v>0.51134872600106851</c:v>
                </c:pt>
                <c:pt idx="75">
                  <c:v>0.60841929144848206</c:v>
                </c:pt>
                <c:pt idx="76">
                  <c:v>0.60724219265133517</c:v>
                </c:pt>
                <c:pt idx="77">
                  <c:v>0.54374899845095703</c:v>
                </c:pt>
                <c:pt idx="78">
                  <c:v>0.36889527193142696</c:v>
                </c:pt>
                <c:pt idx="79">
                  <c:v>0.48514059000394588</c:v>
                </c:pt>
                <c:pt idx="80">
                  <c:v>0.59331803978056019</c:v>
                </c:pt>
              </c:numCache>
            </c:numRef>
          </c:xVal>
          <c:yVal>
            <c:numRef>
              <c:f>Fwd!$Y$2:$Y$82</c:f>
              <c:numCache>
                <c:formatCode>0.0%</c:formatCode>
                <c:ptCount val="81"/>
                <c:pt idx="0">
                  <c:v>0.52170000000000005</c:v>
                </c:pt>
                <c:pt idx="1">
                  <c:v>0.60000000000000009</c:v>
                </c:pt>
                <c:pt idx="2">
                  <c:v>0.53849999999999998</c:v>
                </c:pt>
                <c:pt idx="3">
                  <c:v>0.57140000000000002</c:v>
                </c:pt>
                <c:pt idx="4">
                  <c:v>0.5</c:v>
                </c:pt>
                <c:pt idx="5">
                  <c:v>0.54549999999999998</c:v>
                </c:pt>
                <c:pt idx="6">
                  <c:v>0.43330000000000007</c:v>
                </c:pt>
                <c:pt idx="7">
                  <c:v>0.45450000000000002</c:v>
                </c:pt>
                <c:pt idx="8">
                  <c:v>0.41670000000000001</c:v>
                </c:pt>
                <c:pt idx="9">
                  <c:v>0.5</c:v>
                </c:pt>
                <c:pt idx="10">
                  <c:v>0.45450000000000002</c:v>
                </c:pt>
                <c:pt idx="11">
                  <c:v>0.51719999999999999</c:v>
                </c:pt>
                <c:pt idx="12">
                  <c:v>0.4667</c:v>
                </c:pt>
                <c:pt idx="13">
                  <c:v>0.47620000000000001</c:v>
                </c:pt>
                <c:pt idx="14">
                  <c:v>0.25</c:v>
                </c:pt>
                <c:pt idx="15">
                  <c:v>0.66670000000000029</c:v>
                </c:pt>
                <c:pt idx="16">
                  <c:v>0.58820000000000006</c:v>
                </c:pt>
                <c:pt idx="17">
                  <c:v>0.60000000000000009</c:v>
                </c:pt>
                <c:pt idx="18">
                  <c:v>0.58820000000000006</c:v>
                </c:pt>
                <c:pt idx="19">
                  <c:v>0.3333000000000001</c:v>
                </c:pt>
                <c:pt idx="20">
                  <c:v>0.58820000000000006</c:v>
                </c:pt>
                <c:pt idx="21">
                  <c:v>0.53570000000000018</c:v>
                </c:pt>
                <c:pt idx="22">
                  <c:v>0.46150000000000002</c:v>
                </c:pt>
                <c:pt idx="23">
                  <c:v>0</c:v>
                </c:pt>
                <c:pt idx="24">
                  <c:v>0.5</c:v>
                </c:pt>
                <c:pt idx="25">
                  <c:v>0.48570000000000002</c:v>
                </c:pt>
                <c:pt idx="26">
                  <c:v>0.5</c:v>
                </c:pt>
                <c:pt idx="27">
                  <c:v>0.45710000000000001</c:v>
                </c:pt>
                <c:pt idx="28">
                  <c:v>0.5</c:v>
                </c:pt>
                <c:pt idx="29">
                  <c:v>0.42860000000000004</c:v>
                </c:pt>
                <c:pt idx="30">
                  <c:v>0.5</c:v>
                </c:pt>
                <c:pt idx="31">
                  <c:v>0.52939999999999998</c:v>
                </c:pt>
                <c:pt idx="32">
                  <c:v>0.60000000000000009</c:v>
                </c:pt>
                <c:pt idx="33">
                  <c:v>0.70830000000000004</c:v>
                </c:pt>
                <c:pt idx="34">
                  <c:v>0.5</c:v>
                </c:pt>
                <c:pt idx="35">
                  <c:v>0.43750000000000006</c:v>
                </c:pt>
                <c:pt idx="36">
                  <c:v>0.60000000000000009</c:v>
                </c:pt>
                <c:pt idx="37">
                  <c:v>0.46150000000000002</c:v>
                </c:pt>
                <c:pt idx="38">
                  <c:v>0.50850000000000006</c:v>
                </c:pt>
                <c:pt idx="39">
                  <c:v>0.35000000000000009</c:v>
                </c:pt>
                <c:pt idx="40">
                  <c:v>0.4</c:v>
                </c:pt>
                <c:pt idx="41">
                  <c:v>0.57140000000000002</c:v>
                </c:pt>
                <c:pt idx="42">
                  <c:v>0.3529000000000001</c:v>
                </c:pt>
                <c:pt idx="43">
                  <c:v>0.5806</c:v>
                </c:pt>
                <c:pt idx="44">
                  <c:v>0.59379999999999999</c:v>
                </c:pt>
                <c:pt idx="45">
                  <c:v>0.35000000000000009</c:v>
                </c:pt>
                <c:pt idx="46">
                  <c:v>0.66670000000000029</c:v>
                </c:pt>
                <c:pt idx="47">
                  <c:v>0.55559999999999998</c:v>
                </c:pt>
                <c:pt idx="48">
                  <c:v>0.51919999999999999</c:v>
                </c:pt>
                <c:pt idx="49">
                  <c:v>0.44440000000000002</c:v>
                </c:pt>
                <c:pt idx="50">
                  <c:v>0.60000000000000009</c:v>
                </c:pt>
                <c:pt idx="51">
                  <c:v>0.64710000000000001</c:v>
                </c:pt>
                <c:pt idx="52">
                  <c:v>0.44440000000000002</c:v>
                </c:pt>
                <c:pt idx="53">
                  <c:v>0.70830000000000004</c:v>
                </c:pt>
                <c:pt idx="54">
                  <c:v>0.46150000000000002</c:v>
                </c:pt>
                <c:pt idx="55">
                  <c:v>0.4</c:v>
                </c:pt>
                <c:pt idx="56">
                  <c:v>0.57140000000000002</c:v>
                </c:pt>
                <c:pt idx="57">
                  <c:v>0.61110000000000009</c:v>
                </c:pt>
                <c:pt idx="58">
                  <c:v>0.63890000000000013</c:v>
                </c:pt>
                <c:pt idx="59">
                  <c:v>0.62500000000000011</c:v>
                </c:pt>
                <c:pt idx="60">
                  <c:v>0.44</c:v>
                </c:pt>
                <c:pt idx="61">
                  <c:v>0.54349999999999998</c:v>
                </c:pt>
                <c:pt idx="62">
                  <c:v>0.55880000000000019</c:v>
                </c:pt>
                <c:pt idx="63">
                  <c:v>0.62860000000000016</c:v>
                </c:pt>
                <c:pt idx="64">
                  <c:v>0.65620000000000012</c:v>
                </c:pt>
                <c:pt idx="65">
                  <c:v>0.65620000000000012</c:v>
                </c:pt>
                <c:pt idx="66">
                  <c:v>0.66670000000000029</c:v>
                </c:pt>
                <c:pt idx="67">
                  <c:v>0.46430000000000005</c:v>
                </c:pt>
                <c:pt idx="68">
                  <c:v>0.60000000000000009</c:v>
                </c:pt>
                <c:pt idx="69">
                  <c:v>0.57890000000000008</c:v>
                </c:pt>
                <c:pt idx="70">
                  <c:v>0.18750000000000003</c:v>
                </c:pt>
                <c:pt idx="71">
                  <c:v>0.3333000000000001</c:v>
                </c:pt>
                <c:pt idx="72">
                  <c:v>0.21430000000000002</c:v>
                </c:pt>
                <c:pt idx="73">
                  <c:v>0.58619999999999983</c:v>
                </c:pt>
                <c:pt idx="74">
                  <c:v>0.44829999999999998</c:v>
                </c:pt>
                <c:pt idx="75">
                  <c:v>0.41670000000000001</c:v>
                </c:pt>
                <c:pt idx="76">
                  <c:v>0.44440000000000002</c:v>
                </c:pt>
                <c:pt idx="77">
                  <c:v>0.59090000000000009</c:v>
                </c:pt>
                <c:pt idx="78">
                  <c:v>8.3300000000000041E-2</c:v>
                </c:pt>
                <c:pt idx="79">
                  <c:v>0.5333</c:v>
                </c:pt>
                <c:pt idx="80">
                  <c:v>0.75000000000000011</c:v>
                </c:pt>
              </c:numCache>
            </c:numRef>
          </c:yVal>
        </c:ser>
        <c:dLbls/>
        <c:axId val="98996992"/>
        <c:axId val="98998912"/>
      </c:scatterChart>
      <c:valAx>
        <c:axId val="98996992"/>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Weighted PSAT%</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998912"/>
        <c:crosses val="autoZero"/>
        <c:crossBetween val="midCat"/>
      </c:valAx>
      <c:valAx>
        <c:axId val="98998912"/>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Total GF%</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996992"/>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Fwd!$Y$1</c:f>
              <c:strCache>
                <c:ptCount val="1"/>
                <c:pt idx="0">
                  <c:v>GF%</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39789698162729675"/>
                  <c:y val="-1.4501312335958008E-3"/>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Fwd!$X$2:$X$82</c:f>
              <c:numCache>
                <c:formatCode>0.0%</c:formatCode>
                <c:ptCount val="81"/>
                <c:pt idx="0">
                  <c:v>0.43870000000000003</c:v>
                </c:pt>
                <c:pt idx="1">
                  <c:v>0.49640000000000006</c:v>
                </c:pt>
                <c:pt idx="2">
                  <c:v>0.42730000000000001</c:v>
                </c:pt>
                <c:pt idx="3">
                  <c:v>0.50170000000000003</c:v>
                </c:pt>
                <c:pt idx="4">
                  <c:v>0.42760000000000004</c:v>
                </c:pt>
                <c:pt idx="5">
                  <c:v>0.45520000000000005</c:v>
                </c:pt>
                <c:pt idx="6">
                  <c:v>0.44590000000000002</c:v>
                </c:pt>
                <c:pt idx="7">
                  <c:v>0.46430000000000005</c:v>
                </c:pt>
                <c:pt idx="8">
                  <c:v>0.49470000000000003</c:v>
                </c:pt>
                <c:pt idx="9">
                  <c:v>0.41940000000000005</c:v>
                </c:pt>
                <c:pt idx="10">
                  <c:v>0.45130000000000009</c:v>
                </c:pt>
                <c:pt idx="11">
                  <c:v>0.44190000000000002</c:v>
                </c:pt>
                <c:pt idx="12">
                  <c:v>0.44740000000000002</c:v>
                </c:pt>
                <c:pt idx="13">
                  <c:v>0.49490000000000006</c:v>
                </c:pt>
                <c:pt idx="14">
                  <c:v>0.48000000000000004</c:v>
                </c:pt>
                <c:pt idx="15">
                  <c:v>0.55710000000000004</c:v>
                </c:pt>
                <c:pt idx="16">
                  <c:v>0.57340000000000002</c:v>
                </c:pt>
                <c:pt idx="17">
                  <c:v>0.48250000000000004</c:v>
                </c:pt>
                <c:pt idx="18">
                  <c:v>0.50840000000000007</c:v>
                </c:pt>
                <c:pt idx="19">
                  <c:v>0.53369999999999995</c:v>
                </c:pt>
                <c:pt idx="20">
                  <c:v>0.55049999999999999</c:v>
                </c:pt>
                <c:pt idx="21">
                  <c:v>0.50659999999999983</c:v>
                </c:pt>
                <c:pt idx="22">
                  <c:v>0.51180000000000003</c:v>
                </c:pt>
                <c:pt idx="23">
                  <c:v>0.42190000000000005</c:v>
                </c:pt>
                <c:pt idx="24">
                  <c:v>0.6090000000000001</c:v>
                </c:pt>
                <c:pt idx="25">
                  <c:v>0.50929999999999997</c:v>
                </c:pt>
                <c:pt idx="26">
                  <c:v>0.502</c:v>
                </c:pt>
                <c:pt idx="27">
                  <c:v>0.50319999999999998</c:v>
                </c:pt>
                <c:pt idx="28">
                  <c:v>0.47000000000000008</c:v>
                </c:pt>
                <c:pt idx="29">
                  <c:v>0.5282</c:v>
                </c:pt>
                <c:pt idx="30">
                  <c:v>0.47950000000000009</c:v>
                </c:pt>
                <c:pt idx="31">
                  <c:v>0.54320000000000002</c:v>
                </c:pt>
                <c:pt idx="32">
                  <c:v>0.44440000000000002</c:v>
                </c:pt>
                <c:pt idx="33">
                  <c:v>0.53549999999999998</c:v>
                </c:pt>
                <c:pt idx="34">
                  <c:v>0.52049999999999996</c:v>
                </c:pt>
                <c:pt idx="35">
                  <c:v>0.48920000000000002</c:v>
                </c:pt>
                <c:pt idx="36">
                  <c:v>0.48720000000000002</c:v>
                </c:pt>
                <c:pt idx="37">
                  <c:v>0.53060000000000018</c:v>
                </c:pt>
                <c:pt idx="38">
                  <c:v>0.54430000000000001</c:v>
                </c:pt>
                <c:pt idx="39">
                  <c:v>0.51039999999999996</c:v>
                </c:pt>
                <c:pt idx="40">
                  <c:v>0.52290000000000003</c:v>
                </c:pt>
                <c:pt idx="41">
                  <c:v>0.51590000000000003</c:v>
                </c:pt>
                <c:pt idx="42">
                  <c:v>0.49020000000000002</c:v>
                </c:pt>
                <c:pt idx="43">
                  <c:v>0.54830000000000001</c:v>
                </c:pt>
                <c:pt idx="44">
                  <c:v>0.5</c:v>
                </c:pt>
                <c:pt idx="45">
                  <c:v>0.48820000000000002</c:v>
                </c:pt>
                <c:pt idx="46">
                  <c:v>0.58100000000000007</c:v>
                </c:pt>
                <c:pt idx="47">
                  <c:v>0.51639999999999997</c:v>
                </c:pt>
                <c:pt idx="48">
                  <c:v>0.55959999999999999</c:v>
                </c:pt>
                <c:pt idx="49">
                  <c:v>0.4971000000000001</c:v>
                </c:pt>
                <c:pt idx="50">
                  <c:v>0.55259999999999998</c:v>
                </c:pt>
                <c:pt idx="51">
                  <c:v>0.51819999999999999</c:v>
                </c:pt>
                <c:pt idx="52">
                  <c:v>0.51919999999999999</c:v>
                </c:pt>
                <c:pt idx="53">
                  <c:v>0.46860000000000002</c:v>
                </c:pt>
                <c:pt idx="54">
                  <c:v>0.41850000000000009</c:v>
                </c:pt>
                <c:pt idx="55">
                  <c:v>0.38830000000000003</c:v>
                </c:pt>
                <c:pt idx="56">
                  <c:v>0.5675</c:v>
                </c:pt>
                <c:pt idx="57">
                  <c:v>0.53369999999999995</c:v>
                </c:pt>
                <c:pt idx="58">
                  <c:v>0.51070000000000004</c:v>
                </c:pt>
                <c:pt idx="59">
                  <c:v>0.45910000000000001</c:v>
                </c:pt>
                <c:pt idx="60">
                  <c:v>0.42760000000000004</c:v>
                </c:pt>
                <c:pt idx="61">
                  <c:v>0.57210000000000005</c:v>
                </c:pt>
                <c:pt idx="62">
                  <c:v>0.52849999999999997</c:v>
                </c:pt>
                <c:pt idx="63">
                  <c:v>0.48630000000000007</c:v>
                </c:pt>
                <c:pt idx="64">
                  <c:v>0.5121</c:v>
                </c:pt>
                <c:pt idx="65">
                  <c:v>0.4617</c:v>
                </c:pt>
                <c:pt idx="66">
                  <c:v>0.52210000000000001</c:v>
                </c:pt>
                <c:pt idx="67">
                  <c:v>0.49280000000000007</c:v>
                </c:pt>
                <c:pt idx="68">
                  <c:v>0.54600000000000004</c:v>
                </c:pt>
                <c:pt idx="69">
                  <c:v>0.52659999999999996</c:v>
                </c:pt>
                <c:pt idx="70">
                  <c:v>0.45450000000000002</c:v>
                </c:pt>
                <c:pt idx="71">
                  <c:v>0.51280000000000003</c:v>
                </c:pt>
                <c:pt idx="72">
                  <c:v>0.46</c:v>
                </c:pt>
                <c:pt idx="73">
                  <c:v>0.52259999999999984</c:v>
                </c:pt>
                <c:pt idx="74">
                  <c:v>0.51740000000000008</c:v>
                </c:pt>
                <c:pt idx="75">
                  <c:v>0.51180000000000003</c:v>
                </c:pt>
                <c:pt idx="76">
                  <c:v>0.51670000000000005</c:v>
                </c:pt>
                <c:pt idx="77">
                  <c:v>0.49800000000000005</c:v>
                </c:pt>
                <c:pt idx="78">
                  <c:v>0.42860000000000004</c:v>
                </c:pt>
                <c:pt idx="79">
                  <c:v>0.50919999999999999</c:v>
                </c:pt>
                <c:pt idx="80">
                  <c:v>0.5575</c:v>
                </c:pt>
              </c:numCache>
            </c:numRef>
          </c:xVal>
          <c:yVal>
            <c:numRef>
              <c:f>Fwd!$Y$2:$Y$82</c:f>
              <c:numCache>
                <c:formatCode>0.0%</c:formatCode>
                <c:ptCount val="81"/>
                <c:pt idx="0">
                  <c:v>0.52170000000000005</c:v>
                </c:pt>
                <c:pt idx="1">
                  <c:v>0.60000000000000009</c:v>
                </c:pt>
                <c:pt idx="2">
                  <c:v>0.53849999999999998</c:v>
                </c:pt>
                <c:pt idx="3">
                  <c:v>0.57140000000000002</c:v>
                </c:pt>
                <c:pt idx="4">
                  <c:v>0.5</c:v>
                </c:pt>
                <c:pt idx="5">
                  <c:v>0.54549999999999998</c:v>
                </c:pt>
                <c:pt idx="6">
                  <c:v>0.43330000000000007</c:v>
                </c:pt>
                <c:pt idx="7">
                  <c:v>0.45450000000000002</c:v>
                </c:pt>
                <c:pt idx="8">
                  <c:v>0.41670000000000001</c:v>
                </c:pt>
                <c:pt idx="9">
                  <c:v>0.5</c:v>
                </c:pt>
                <c:pt idx="10">
                  <c:v>0.45450000000000002</c:v>
                </c:pt>
                <c:pt idx="11">
                  <c:v>0.51719999999999999</c:v>
                </c:pt>
                <c:pt idx="12">
                  <c:v>0.4667</c:v>
                </c:pt>
                <c:pt idx="13">
                  <c:v>0.47620000000000001</c:v>
                </c:pt>
                <c:pt idx="14">
                  <c:v>0.25</c:v>
                </c:pt>
                <c:pt idx="15">
                  <c:v>0.66670000000000029</c:v>
                </c:pt>
                <c:pt idx="16">
                  <c:v>0.58820000000000006</c:v>
                </c:pt>
                <c:pt idx="17">
                  <c:v>0.60000000000000009</c:v>
                </c:pt>
                <c:pt idx="18">
                  <c:v>0.58820000000000006</c:v>
                </c:pt>
                <c:pt idx="19">
                  <c:v>0.3333000000000001</c:v>
                </c:pt>
                <c:pt idx="20">
                  <c:v>0.58820000000000006</c:v>
                </c:pt>
                <c:pt idx="21">
                  <c:v>0.53570000000000018</c:v>
                </c:pt>
                <c:pt idx="22">
                  <c:v>0.46150000000000002</c:v>
                </c:pt>
                <c:pt idx="23">
                  <c:v>0</c:v>
                </c:pt>
                <c:pt idx="24">
                  <c:v>0.5</c:v>
                </c:pt>
                <c:pt idx="25">
                  <c:v>0.48570000000000002</c:v>
                </c:pt>
                <c:pt idx="26">
                  <c:v>0.5</c:v>
                </c:pt>
                <c:pt idx="27">
                  <c:v>0.45710000000000001</c:v>
                </c:pt>
                <c:pt idx="28">
                  <c:v>0.5</c:v>
                </c:pt>
                <c:pt idx="29">
                  <c:v>0.42860000000000004</c:v>
                </c:pt>
                <c:pt idx="30">
                  <c:v>0.5</c:v>
                </c:pt>
                <c:pt idx="31">
                  <c:v>0.52939999999999998</c:v>
                </c:pt>
                <c:pt idx="32">
                  <c:v>0.60000000000000009</c:v>
                </c:pt>
                <c:pt idx="33">
                  <c:v>0.70830000000000004</c:v>
                </c:pt>
                <c:pt idx="34">
                  <c:v>0.5</c:v>
                </c:pt>
                <c:pt idx="35">
                  <c:v>0.43750000000000006</c:v>
                </c:pt>
                <c:pt idx="36">
                  <c:v>0.60000000000000009</c:v>
                </c:pt>
                <c:pt idx="37">
                  <c:v>0.46150000000000002</c:v>
                </c:pt>
                <c:pt idx="38">
                  <c:v>0.50850000000000006</c:v>
                </c:pt>
                <c:pt idx="39">
                  <c:v>0.35000000000000009</c:v>
                </c:pt>
                <c:pt idx="40">
                  <c:v>0.4</c:v>
                </c:pt>
                <c:pt idx="41">
                  <c:v>0.57140000000000002</c:v>
                </c:pt>
                <c:pt idx="42">
                  <c:v>0.3529000000000001</c:v>
                </c:pt>
                <c:pt idx="43">
                  <c:v>0.5806</c:v>
                </c:pt>
                <c:pt idx="44">
                  <c:v>0.59379999999999999</c:v>
                </c:pt>
                <c:pt idx="45">
                  <c:v>0.35000000000000009</c:v>
                </c:pt>
                <c:pt idx="46">
                  <c:v>0.66670000000000029</c:v>
                </c:pt>
                <c:pt idx="47">
                  <c:v>0.55559999999999998</c:v>
                </c:pt>
                <c:pt idx="48">
                  <c:v>0.51919999999999999</c:v>
                </c:pt>
                <c:pt idx="49">
                  <c:v>0.44440000000000002</c:v>
                </c:pt>
                <c:pt idx="50">
                  <c:v>0.60000000000000009</c:v>
                </c:pt>
                <c:pt idx="51">
                  <c:v>0.64710000000000001</c:v>
                </c:pt>
                <c:pt idx="52">
                  <c:v>0.44440000000000002</c:v>
                </c:pt>
                <c:pt idx="53">
                  <c:v>0.70830000000000004</c:v>
                </c:pt>
                <c:pt idx="54">
                  <c:v>0.46150000000000002</c:v>
                </c:pt>
                <c:pt idx="55">
                  <c:v>0.4</c:v>
                </c:pt>
                <c:pt idx="56">
                  <c:v>0.57140000000000002</c:v>
                </c:pt>
                <c:pt idx="57">
                  <c:v>0.61110000000000009</c:v>
                </c:pt>
                <c:pt idx="58">
                  <c:v>0.63890000000000013</c:v>
                </c:pt>
                <c:pt idx="59">
                  <c:v>0.62500000000000011</c:v>
                </c:pt>
                <c:pt idx="60">
                  <c:v>0.44</c:v>
                </c:pt>
                <c:pt idx="61">
                  <c:v>0.54349999999999998</c:v>
                </c:pt>
                <c:pt idx="62">
                  <c:v>0.55880000000000019</c:v>
                </c:pt>
                <c:pt idx="63">
                  <c:v>0.62860000000000016</c:v>
                </c:pt>
                <c:pt idx="64">
                  <c:v>0.65620000000000012</c:v>
                </c:pt>
                <c:pt idx="65">
                  <c:v>0.65620000000000012</c:v>
                </c:pt>
                <c:pt idx="66">
                  <c:v>0.66670000000000029</c:v>
                </c:pt>
                <c:pt idx="67">
                  <c:v>0.46430000000000005</c:v>
                </c:pt>
                <c:pt idx="68">
                  <c:v>0.60000000000000009</c:v>
                </c:pt>
                <c:pt idx="69">
                  <c:v>0.57890000000000008</c:v>
                </c:pt>
                <c:pt idx="70">
                  <c:v>0.18750000000000003</c:v>
                </c:pt>
                <c:pt idx="71">
                  <c:v>0.3333000000000001</c:v>
                </c:pt>
                <c:pt idx="72">
                  <c:v>0.21430000000000002</c:v>
                </c:pt>
                <c:pt idx="73">
                  <c:v>0.58619999999999983</c:v>
                </c:pt>
                <c:pt idx="74">
                  <c:v>0.44829999999999998</c:v>
                </c:pt>
                <c:pt idx="75">
                  <c:v>0.41670000000000001</c:v>
                </c:pt>
                <c:pt idx="76">
                  <c:v>0.44440000000000002</c:v>
                </c:pt>
                <c:pt idx="77">
                  <c:v>0.59090000000000009</c:v>
                </c:pt>
                <c:pt idx="78">
                  <c:v>8.3300000000000041E-2</c:v>
                </c:pt>
                <c:pt idx="79">
                  <c:v>0.5333</c:v>
                </c:pt>
                <c:pt idx="80">
                  <c:v>0.75000000000000011</c:v>
                </c:pt>
              </c:numCache>
            </c:numRef>
          </c:yVal>
        </c:ser>
        <c:dLbls/>
        <c:axId val="109736704"/>
        <c:axId val="109738624"/>
      </c:scatterChart>
      <c:valAx>
        <c:axId val="109736704"/>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WOI Scoring Chance %</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09738624"/>
        <c:crosses val="autoZero"/>
        <c:crossBetween val="midCat"/>
      </c:valAx>
      <c:valAx>
        <c:axId val="109738624"/>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Total GF%</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09736704"/>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Fwd!$AH$1</c:f>
              <c:strCache>
                <c:ptCount val="1"/>
                <c:pt idx="0">
                  <c:v>OnSH%</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53265067560999335"/>
                  <c:y val="-0.13250903730322144"/>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Fwd!$V$2:$V$82</c:f>
              <c:numCache>
                <c:formatCode>0.0%</c:formatCode>
                <c:ptCount val="81"/>
                <c:pt idx="0">
                  <c:v>0.59291009016105256</c:v>
                </c:pt>
                <c:pt idx="1">
                  <c:v>0.61264218185471242</c:v>
                </c:pt>
                <c:pt idx="2">
                  <c:v>0.61072826933241831</c:v>
                </c:pt>
                <c:pt idx="3">
                  <c:v>0.57567522488486822</c:v>
                </c:pt>
                <c:pt idx="4">
                  <c:v>0.5380022625126375</c:v>
                </c:pt>
                <c:pt idx="5">
                  <c:v>0.54065474963862947</c:v>
                </c:pt>
                <c:pt idx="6">
                  <c:v>0.49201244731626265</c:v>
                </c:pt>
                <c:pt idx="7">
                  <c:v>0.52541979056498433</c:v>
                </c:pt>
                <c:pt idx="8">
                  <c:v>0.51900372746640855</c:v>
                </c:pt>
                <c:pt idx="9">
                  <c:v>0.60429895648578857</c:v>
                </c:pt>
                <c:pt idx="10">
                  <c:v>0.60011220753506245</c:v>
                </c:pt>
                <c:pt idx="11">
                  <c:v>0.49368049914838291</c:v>
                </c:pt>
                <c:pt idx="12">
                  <c:v>0.52023009394255237</c:v>
                </c:pt>
                <c:pt idx="13">
                  <c:v>0.6046277293382567</c:v>
                </c:pt>
                <c:pt idx="14">
                  <c:v>0.47627115217033639</c:v>
                </c:pt>
                <c:pt idx="15">
                  <c:v>0.74017048285904252</c:v>
                </c:pt>
                <c:pt idx="16">
                  <c:v>0.6998693632763866</c:v>
                </c:pt>
                <c:pt idx="17">
                  <c:v>0.46833663939040032</c:v>
                </c:pt>
                <c:pt idx="18">
                  <c:v>0.52462058248896692</c:v>
                </c:pt>
                <c:pt idx="19">
                  <c:v>0.55356461029262649</c:v>
                </c:pt>
                <c:pt idx="20">
                  <c:v>0.72198431695434295</c:v>
                </c:pt>
                <c:pt idx="21">
                  <c:v>0.59290204292367921</c:v>
                </c:pt>
                <c:pt idx="22">
                  <c:v>0.61993796447131333</c:v>
                </c:pt>
                <c:pt idx="23">
                  <c:v>0.53548296700639608</c:v>
                </c:pt>
                <c:pt idx="24">
                  <c:v>0.57474829170663966</c:v>
                </c:pt>
                <c:pt idx="25">
                  <c:v>0.62982829986405464</c:v>
                </c:pt>
                <c:pt idx="26">
                  <c:v>0.62748038174721821</c:v>
                </c:pt>
                <c:pt idx="27">
                  <c:v>0.64120198072330514</c:v>
                </c:pt>
                <c:pt idx="28">
                  <c:v>0.57613195471193834</c:v>
                </c:pt>
                <c:pt idx="29">
                  <c:v>0.5792374114226112</c:v>
                </c:pt>
                <c:pt idx="30">
                  <c:v>0.51800684428273858</c:v>
                </c:pt>
                <c:pt idx="31">
                  <c:v>0.61151634003777067</c:v>
                </c:pt>
                <c:pt idx="32">
                  <c:v>0.50858637044596944</c:v>
                </c:pt>
                <c:pt idx="33">
                  <c:v>0.67585114990538264</c:v>
                </c:pt>
                <c:pt idx="34">
                  <c:v>0.6146861260398957</c:v>
                </c:pt>
                <c:pt idx="35">
                  <c:v>0.60342430227736898</c:v>
                </c:pt>
                <c:pt idx="36">
                  <c:v>0.5937567941167905</c:v>
                </c:pt>
                <c:pt idx="37">
                  <c:v>0.51830625579658141</c:v>
                </c:pt>
                <c:pt idx="38">
                  <c:v>0.59307127676603988</c:v>
                </c:pt>
                <c:pt idx="39">
                  <c:v>0.54468907502213482</c:v>
                </c:pt>
                <c:pt idx="40">
                  <c:v>0.54912340996128928</c:v>
                </c:pt>
                <c:pt idx="41">
                  <c:v>0.56034828204339848</c:v>
                </c:pt>
                <c:pt idx="42">
                  <c:v>0.48621111445137438</c:v>
                </c:pt>
                <c:pt idx="43">
                  <c:v>0.61230364374013602</c:v>
                </c:pt>
                <c:pt idx="44">
                  <c:v>0.56352973399687112</c:v>
                </c:pt>
                <c:pt idx="45">
                  <c:v>0.51866956235570483</c:v>
                </c:pt>
                <c:pt idx="46">
                  <c:v>0.6284582467837585</c:v>
                </c:pt>
                <c:pt idx="47">
                  <c:v>0.57981956328307283</c:v>
                </c:pt>
                <c:pt idx="48">
                  <c:v>0.60455572483863251</c:v>
                </c:pt>
                <c:pt idx="49">
                  <c:v>0.62484286477632345</c:v>
                </c:pt>
                <c:pt idx="50">
                  <c:v>0.61397706172075306</c:v>
                </c:pt>
                <c:pt idx="51">
                  <c:v>0.62231576531206023</c:v>
                </c:pt>
                <c:pt idx="52">
                  <c:v>0.55814044724502032</c:v>
                </c:pt>
                <c:pt idx="53">
                  <c:v>0.58410457856735987</c:v>
                </c:pt>
                <c:pt idx="54">
                  <c:v>0.51542602346418143</c:v>
                </c:pt>
                <c:pt idx="55">
                  <c:v>0.38445746537066455</c:v>
                </c:pt>
                <c:pt idx="56">
                  <c:v>0.58084207658937703</c:v>
                </c:pt>
                <c:pt idx="57">
                  <c:v>0.45172817376227203</c:v>
                </c:pt>
                <c:pt idx="58">
                  <c:v>0.67813131156641993</c:v>
                </c:pt>
                <c:pt idx="59">
                  <c:v>0.62533760584869613</c:v>
                </c:pt>
                <c:pt idx="60">
                  <c:v>0.47772839258159661</c:v>
                </c:pt>
                <c:pt idx="61">
                  <c:v>0.64926176427419224</c:v>
                </c:pt>
                <c:pt idx="62">
                  <c:v>0.58889493236400658</c:v>
                </c:pt>
                <c:pt idx="63">
                  <c:v>0.5179343670501787</c:v>
                </c:pt>
                <c:pt idx="64">
                  <c:v>0.6097680710222243</c:v>
                </c:pt>
                <c:pt idx="65">
                  <c:v>0.63584430106600343</c:v>
                </c:pt>
                <c:pt idx="66">
                  <c:v>0.61126916471866077</c:v>
                </c:pt>
                <c:pt idx="67">
                  <c:v>0.50795087521889448</c:v>
                </c:pt>
                <c:pt idx="68">
                  <c:v>0.52667680734714528</c:v>
                </c:pt>
                <c:pt idx="69">
                  <c:v>0.60970150774773024</c:v>
                </c:pt>
                <c:pt idx="70">
                  <c:v>0.42100296541565352</c:v>
                </c:pt>
                <c:pt idx="71">
                  <c:v>0.39846647345096953</c:v>
                </c:pt>
                <c:pt idx="72">
                  <c:v>0.36901630653552464</c:v>
                </c:pt>
                <c:pt idx="73">
                  <c:v>0.66099041689153493</c:v>
                </c:pt>
                <c:pt idx="74">
                  <c:v>0.51134872600106851</c:v>
                </c:pt>
                <c:pt idx="75">
                  <c:v>0.60841929144848206</c:v>
                </c:pt>
                <c:pt idx="76">
                  <c:v>0.60724219265133517</c:v>
                </c:pt>
                <c:pt idx="77">
                  <c:v>0.54374899845095703</c:v>
                </c:pt>
                <c:pt idx="78">
                  <c:v>0.36889527193142696</c:v>
                </c:pt>
                <c:pt idx="79">
                  <c:v>0.48514059000394588</c:v>
                </c:pt>
                <c:pt idx="80">
                  <c:v>0.59331803978056019</c:v>
                </c:pt>
              </c:numCache>
            </c:numRef>
          </c:xVal>
          <c:yVal>
            <c:numRef>
              <c:f>Fwd!$AH$2:$AH$82</c:f>
              <c:numCache>
                <c:formatCode>0.0%</c:formatCode>
                <c:ptCount val="81"/>
                <c:pt idx="0">
                  <c:v>6.1199999999999997E-2</c:v>
                </c:pt>
                <c:pt idx="1">
                  <c:v>8.1100000000000019E-2</c:v>
                </c:pt>
                <c:pt idx="2">
                  <c:v>8.4800000000000014E-2</c:v>
                </c:pt>
                <c:pt idx="3">
                  <c:v>7.5000000000000011E-2</c:v>
                </c:pt>
                <c:pt idx="4">
                  <c:v>9.5600000000000018E-2</c:v>
                </c:pt>
                <c:pt idx="5">
                  <c:v>7.8900000000000012E-2</c:v>
                </c:pt>
                <c:pt idx="6">
                  <c:v>7.3899999999999993E-2</c:v>
                </c:pt>
                <c:pt idx="7">
                  <c:v>4.7200000000000006E-2</c:v>
                </c:pt>
                <c:pt idx="8">
                  <c:v>5.2600000000000001E-2</c:v>
                </c:pt>
                <c:pt idx="9">
                  <c:v>6.59E-2</c:v>
                </c:pt>
                <c:pt idx="10">
                  <c:v>4.6699999999999998E-2</c:v>
                </c:pt>
                <c:pt idx="11">
                  <c:v>9.4900000000000026E-2</c:v>
                </c:pt>
                <c:pt idx="12">
                  <c:v>7.9500000000000015E-2</c:v>
                </c:pt>
                <c:pt idx="13">
                  <c:v>9.6200000000000022E-2</c:v>
                </c:pt>
                <c:pt idx="14">
                  <c:v>1.4499999999999997E-2</c:v>
                </c:pt>
                <c:pt idx="15">
                  <c:v>8.7600000000000025E-2</c:v>
                </c:pt>
                <c:pt idx="16">
                  <c:v>7.1400000000000019E-2</c:v>
                </c:pt>
                <c:pt idx="17">
                  <c:v>4.2300000000000011E-2</c:v>
                </c:pt>
                <c:pt idx="18">
                  <c:v>0.10420000000000001</c:v>
                </c:pt>
                <c:pt idx="19">
                  <c:v>4.8200000000000007E-2</c:v>
                </c:pt>
                <c:pt idx="20">
                  <c:v>7.4100000000000013E-2</c:v>
                </c:pt>
                <c:pt idx="21">
                  <c:v>0.11359999999999998</c:v>
                </c:pt>
                <c:pt idx="22">
                  <c:v>0.10619999999999999</c:v>
                </c:pt>
                <c:pt idx="23">
                  <c:v>0</c:v>
                </c:pt>
                <c:pt idx="24">
                  <c:v>6.5800000000000011E-2</c:v>
                </c:pt>
                <c:pt idx="25">
                  <c:v>8.9000000000000037E-2</c:v>
                </c:pt>
                <c:pt idx="26">
                  <c:v>6.5000000000000002E-2</c:v>
                </c:pt>
                <c:pt idx="27">
                  <c:v>8.8900000000000021E-2</c:v>
                </c:pt>
                <c:pt idx="28">
                  <c:v>7.0000000000000021E-2</c:v>
                </c:pt>
                <c:pt idx="29">
                  <c:v>4.9600000000000005E-2</c:v>
                </c:pt>
                <c:pt idx="30">
                  <c:v>8.860000000000004E-2</c:v>
                </c:pt>
                <c:pt idx="31">
                  <c:v>6.720000000000001E-2</c:v>
                </c:pt>
                <c:pt idx="32">
                  <c:v>8.3300000000000041E-2</c:v>
                </c:pt>
                <c:pt idx="33">
                  <c:v>0.14410000000000001</c:v>
                </c:pt>
                <c:pt idx="34">
                  <c:v>9.7600000000000006E-2</c:v>
                </c:pt>
                <c:pt idx="35">
                  <c:v>5.6900000000000013E-2</c:v>
                </c:pt>
                <c:pt idx="36">
                  <c:v>8.1800000000000025E-2</c:v>
                </c:pt>
                <c:pt idx="37">
                  <c:v>7.5900000000000009E-2</c:v>
                </c:pt>
                <c:pt idx="38">
                  <c:v>8.6700000000000041E-2</c:v>
                </c:pt>
                <c:pt idx="39">
                  <c:v>3.7999999999999999E-2</c:v>
                </c:pt>
                <c:pt idx="40">
                  <c:v>5.290000000000001E-2</c:v>
                </c:pt>
                <c:pt idx="41">
                  <c:v>9.3400000000000025E-2</c:v>
                </c:pt>
                <c:pt idx="42">
                  <c:v>5.9400000000000022E-2</c:v>
                </c:pt>
                <c:pt idx="43">
                  <c:v>7.0300000000000015E-2</c:v>
                </c:pt>
                <c:pt idx="44">
                  <c:v>9.5500000000000029E-2</c:v>
                </c:pt>
                <c:pt idx="45">
                  <c:v>5.2200000000000003E-2</c:v>
                </c:pt>
                <c:pt idx="46">
                  <c:v>9.6400000000000013E-2</c:v>
                </c:pt>
                <c:pt idx="47">
                  <c:v>7.3899999999999993E-2</c:v>
                </c:pt>
                <c:pt idx="48">
                  <c:v>7.4000000000000024E-2</c:v>
                </c:pt>
                <c:pt idx="49">
                  <c:v>9.5200000000000021E-2</c:v>
                </c:pt>
                <c:pt idx="50">
                  <c:v>8.0300000000000024E-2</c:v>
                </c:pt>
                <c:pt idx="51">
                  <c:v>7.3800000000000004E-2</c:v>
                </c:pt>
                <c:pt idx="52">
                  <c:v>6.3500000000000001E-2</c:v>
                </c:pt>
                <c:pt idx="53">
                  <c:v>9.2900000000000024E-2</c:v>
                </c:pt>
                <c:pt idx="54">
                  <c:v>6.900000000000002E-2</c:v>
                </c:pt>
                <c:pt idx="55">
                  <c:v>6.1199999999999997E-2</c:v>
                </c:pt>
                <c:pt idx="56">
                  <c:v>8.6300000000000016E-2</c:v>
                </c:pt>
                <c:pt idx="57">
                  <c:v>7.4800000000000019E-2</c:v>
                </c:pt>
                <c:pt idx="58">
                  <c:v>8.8100000000000039E-2</c:v>
                </c:pt>
                <c:pt idx="59">
                  <c:v>8.8100000000000039E-2</c:v>
                </c:pt>
                <c:pt idx="60">
                  <c:v>6.2900000000000011E-2</c:v>
                </c:pt>
                <c:pt idx="61">
                  <c:v>9.0300000000000019E-2</c:v>
                </c:pt>
                <c:pt idx="62">
                  <c:v>7.3099999999999998E-2</c:v>
                </c:pt>
                <c:pt idx="63">
                  <c:v>8.8400000000000006E-2</c:v>
                </c:pt>
                <c:pt idx="64">
                  <c:v>9.1300000000000006E-2</c:v>
                </c:pt>
                <c:pt idx="65">
                  <c:v>9.3300000000000008E-2</c:v>
                </c:pt>
                <c:pt idx="66">
                  <c:v>9.240000000000001E-2</c:v>
                </c:pt>
                <c:pt idx="67">
                  <c:v>5.9600000000000007E-2</c:v>
                </c:pt>
                <c:pt idx="68">
                  <c:v>8.6500000000000007E-2</c:v>
                </c:pt>
                <c:pt idx="69">
                  <c:v>9.2100000000000015E-2</c:v>
                </c:pt>
                <c:pt idx="70">
                  <c:v>2.4799999999999999E-2</c:v>
                </c:pt>
                <c:pt idx="71">
                  <c:v>4.6200000000000005E-2</c:v>
                </c:pt>
                <c:pt idx="72">
                  <c:v>3.95E-2</c:v>
                </c:pt>
                <c:pt idx="73">
                  <c:v>7.6600000000000001E-2</c:v>
                </c:pt>
                <c:pt idx="74">
                  <c:v>6.0700000000000011E-2</c:v>
                </c:pt>
                <c:pt idx="75">
                  <c:v>6.7599999999999993E-2</c:v>
                </c:pt>
                <c:pt idx="76">
                  <c:v>7.3200000000000001E-2</c:v>
                </c:pt>
                <c:pt idx="77">
                  <c:v>7.8300000000000022E-2</c:v>
                </c:pt>
                <c:pt idx="78">
                  <c:v>1.1399999999999999E-2</c:v>
                </c:pt>
                <c:pt idx="79">
                  <c:v>6.900000000000002E-2</c:v>
                </c:pt>
                <c:pt idx="80">
                  <c:v>0.1043</c:v>
                </c:pt>
              </c:numCache>
            </c:numRef>
          </c:yVal>
        </c:ser>
        <c:dLbls/>
        <c:axId val="110121344"/>
        <c:axId val="110123264"/>
      </c:scatterChart>
      <c:valAx>
        <c:axId val="110121344"/>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Weighted PSAT%</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10123264"/>
        <c:crosses val="autoZero"/>
        <c:crossBetween val="midCat"/>
      </c:valAx>
      <c:valAx>
        <c:axId val="110123264"/>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On Ice Shooting Percentage</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10121344"/>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Fwd!$BO$1</c:f>
              <c:strCache>
                <c:ptCount val="1"/>
                <c:pt idx="0">
                  <c:v>OnSH%</c:v>
                </c:pt>
              </c:strCache>
            </c:strRef>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1"/>
            <c:dispEq val="1"/>
            <c:trendlineLbl>
              <c:layout>
                <c:manualLayout>
                  <c:x val="-0.44875461747837075"/>
                  <c:y val="-0.16045491313119442"/>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lt1">
                          <a:lumMod val="75000"/>
                        </a:schemeClr>
                      </a:solidFill>
                      <a:latin typeface="+mn-lt"/>
                      <a:ea typeface="+mn-ea"/>
                      <a:cs typeface="+mn-cs"/>
                    </a:defRPr>
                  </a:pPr>
                  <a:endParaRPr lang="en-US"/>
                </a:p>
              </c:txPr>
            </c:trendlineLbl>
          </c:trendline>
          <c:xVal>
            <c:numRef>
              <c:f>Fwd!$BN$2:$BN$82</c:f>
              <c:numCache>
                <c:formatCode>0.0%</c:formatCode>
                <c:ptCount val="81"/>
                <c:pt idx="0">
                  <c:v>0.43870000000000003</c:v>
                </c:pt>
                <c:pt idx="1">
                  <c:v>0.49640000000000006</c:v>
                </c:pt>
                <c:pt idx="2">
                  <c:v>0.42730000000000001</c:v>
                </c:pt>
                <c:pt idx="3">
                  <c:v>0.50170000000000003</c:v>
                </c:pt>
                <c:pt idx="4">
                  <c:v>0.42760000000000004</c:v>
                </c:pt>
                <c:pt idx="5">
                  <c:v>0.45520000000000005</c:v>
                </c:pt>
                <c:pt idx="6">
                  <c:v>0.44590000000000002</c:v>
                </c:pt>
                <c:pt idx="7">
                  <c:v>0.46430000000000005</c:v>
                </c:pt>
                <c:pt idx="8">
                  <c:v>0.49470000000000003</c:v>
                </c:pt>
                <c:pt idx="9">
                  <c:v>0.41940000000000005</c:v>
                </c:pt>
                <c:pt idx="10">
                  <c:v>0.45130000000000009</c:v>
                </c:pt>
                <c:pt idx="11">
                  <c:v>0.44190000000000002</c:v>
                </c:pt>
                <c:pt idx="12">
                  <c:v>0.44740000000000002</c:v>
                </c:pt>
                <c:pt idx="13">
                  <c:v>0.49490000000000006</c:v>
                </c:pt>
                <c:pt idx="14">
                  <c:v>0.48000000000000004</c:v>
                </c:pt>
                <c:pt idx="15">
                  <c:v>0.55710000000000004</c:v>
                </c:pt>
                <c:pt idx="16">
                  <c:v>0.57340000000000002</c:v>
                </c:pt>
                <c:pt idx="17">
                  <c:v>0.48250000000000004</c:v>
                </c:pt>
                <c:pt idx="18">
                  <c:v>0.50840000000000007</c:v>
                </c:pt>
                <c:pt idx="19">
                  <c:v>0.53369999999999995</c:v>
                </c:pt>
                <c:pt idx="20">
                  <c:v>0.55049999999999999</c:v>
                </c:pt>
                <c:pt idx="21">
                  <c:v>0.50659999999999983</c:v>
                </c:pt>
                <c:pt idx="22">
                  <c:v>0.51180000000000003</c:v>
                </c:pt>
                <c:pt idx="23">
                  <c:v>0.42190000000000005</c:v>
                </c:pt>
                <c:pt idx="24">
                  <c:v>0.6090000000000001</c:v>
                </c:pt>
                <c:pt idx="25">
                  <c:v>0.50929999999999997</c:v>
                </c:pt>
                <c:pt idx="26">
                  <c:v>0.502</c:v>
                </c:pt>
                <c:pt idx="27">
                  <c:v>0.50319999999999998</c:v>
                </c:pt>
                <c:pt idx="28">
                  <c:v>0.47000000000000008</c:v>
                </c:pt>
                <c:pt idx="29">
                  <c:v>0.5282</c:v>
                </c:pt>
                <c:pt idx="30">
                  <c:v>0.47950000000000009</c:v>
                </c:pt>
                <c:pt idx="31">
                  <c:v>0.54320000000000002</c:v>
                </c:pt>
                <c:pt idx="32">
                  <c:v>0.44440000000000002</c:v>
                </c:pt>
                <c:pt idx="33">
                  <c:v>0.53549999999999998</c:v>
                </c:pt>
                <c:pt idx="34">
                  <c:v>0.52049999999999996</c:v>
                </c:pt>
                <c:pt idx="35">
                  <c:v>0.48920000000000002</c:v>
                </c:pt>
                <c:pt idx="36">
                  <c:v>0.48720000000000002</c:v>
                </c:pt>
                <c:pt idx="37">
                  <c:v>0.53060000000000018</c:v>
                </c:pt>
                <c:pt idx="38">
                  <c:v>0.54430000000000001</c:v>
                </c:pt>
                <c:pt idx="39">
                  <c:v>0.51039999999999996</c:v>
                </c:pt>
                <c:pt idx="40">
                  <c:v>0.52290000000000003</c:v>
                </c:pt>
                <c:pt idx="41">
                  <c:v>0.51590000000000003</c:v>
                </c:pt>
                <c:pt idx="42">
                  <c:v>0.49020000000000002</c:v>
                </c:pt>
                <c:pt idx="43">
                  <c:v>0.54830000000000001</c:v>
                </c:pt>
                <c:pt idx="44">
                  <c:v>0.5</c:v>
                </c:pt>
                <c:pt idx="45">
                  <c:v>0.48820000000000002</c:v>
                </c:pt>
                <c:pt idx="46">
                  <c:v>0.58100000000000007</c:v>
                </c:pt>
                <c:pt idx="47">
                  <c:v>0.51639999999999997</c:v>
                </c:pt>
                <c:pt idx="48">
                  <c:v>0.55959999999999999</c:v>
                </c:pt>
                <c:pt idx="49">
                  <c:v>0.4971000000000001</c:v>
                </c:pt>
                <c:pt idx="50">
                  <c:v>0.55259999999999998</c:v>
                </c:pt>
                <c:pt idx="51">
                  <c:v>0.51819999999999999</c:v>
                </c:pt>
                <c:pt idx="52">
                  <c:v>0.51919999999999999</c:v>
                </c:pt>
                <c:pt idx="53">
                  <c:v>0.46860000000000002</c:v>
                </c:pt>
                <c:pt idx="54">
                  <c:v>0.41850000000000009</c:v>
                </c:pt>
                <c:pt idx="55">
                  <c:v>0.38830000000000003</c:v>
                </c:pt>
                <c:pt idx="56">
                  <c:v>0.5675</c:v>
                </c:pt>
                <c:pt idx="57">
                  <c:v>0.53369999999999995</c:v>
                </c:pt>
                <c:pt idx="58">
                  <c:v>0.51070000000000004</c:v>
                </c:pt>
                <c:pt idx="59">
                  <c:v>0.45910000000000001</c:v>
                </c:pt>
                <c:pt idx="60">
                  <c:v>0.42760000000000004</c:v>
                </c:pt>
                <c:pt idx="61">
                  <c:v>0.57210000000000005</c:v>
                </c:pt>
                <c:pt idx="62">
                  <c:v>0.52849999999999997</c:v>
                </c:pt>
                <c:pt idx="63">
                  <c:v>0.48630000000000007</c:v>
                </c:pt>
                <c:pt idx="64">
                  <c:v>0.5121</c:v>
                </c:pt>
                <c:pt idx="65">
                  <c:v>0.4617</c:v>
                </c:pt>
                <c:pt idx="66">
                  <c:v>0.52210000000000001</c:v>
                </c:pt>
                <c:pt idx="67">
                  <c:v>0.49280000000000007</c:v>
                </c:pt>
                <c:pt idx="68">
                  <c:v>0.54600000000000004</c:v>
                </c:pt>
                <c:pt idx="69">
                  <c:v>0.52659999999999996</c:v>
                </c:pt>
                <c:pt idx="70">
                  <c:v>0.45450000000000002</c:v>
                </c:pt>
                <c:pt idx="71">
                  <c:v>0.51280000000000003</c:v>
                </c:pt>
                <c:pt idx="72">
                  <c:v>0.46</c:v>
                </c:pt>
                <c:pt idx="73">
                  <c:v>0.52259999999999984</c:v>
                </c:pt>
                <c:pt idx="74">
                  <c:v>0.51740000000000008</c:v>
                </c:pt>
                <c:pt idx="75">
                  <c:v>0.51180000000000003</c:v>
                </c:pt>
                <c:pt idx="76">
                  <c:v>0.51670000000000005</c:v>
                </c:pt>
                <c:pt idx="77">
                  <c:v>0.49800000000000005</c:v>
                </c:pt>
                <c:pt idx="78">
                  <c:v>0.42860000000000004</c:v>
                </c:pt>
                <c:pt idx="79">
                  <c:v>0.50919999999999999</c:v>
                </c:pt>
                <c:pt idx="80">
                  <c:v>0.5575</c:v>
                </c:pt>
              </c:numCache>
            </c:numRef>
          </c:xVal>
          <c:yVal>
            <c:numRef>
              <c:f>Fwd!$BO$2:$BO$82</c:f>
              <c:numCache>
                <c:formatCode>0.0%</c:formatCode>
                <c:ptCount val="81"/>
                <c:pt idx="0">
                  <c:v>6.1199999999999997E-2</c:v>
                </c:pt>
                <c:pt idx="1">
                  <c:v>8.1100000000000019E-2</c:v>
                </c:pt>
                <c:pt idx="2">
                  <c:v>8.4800000000000014E-2</c:v>
                </c:pt>
                <c:pt idx="3">
                  <c:v>7.5000000000000011E-2</c:v>
                </c:pt>
                <c:pt idx="4">
                  <c:v>9.5600000000000018E-2</c:v>
                </c:pt>
                <c:pt idx="5">
                  <c:v>7.8900000000000012E-2</c:v>
                </c:pt>
                <c:pt idx="6">
                  <c:v>7.3899999999999993E-2</c:v>
                </c:pt>
                <c:pt idx="7">
                  <c:v>4.7200000000000006E-2</c:v>
                </c:pt>
                <c:pt idx="8">
                  <c:v>5.2600000000000001E-2</c:v>
                </c:pt>
                <c:pt idx="9">
                  <c:v>6.59E-2</c:v>
                </c:pt>
                <c:pt idx="10">
                  <c:v>4.6699999999999998E-2</c:v>
                </c:pt>
                <c:pt idx="11">
                  <c:v>9.4900000000000026E-2</c:v>
                </c:pt>
                <c:pt idx="12">
                  <c:v>7.9500000000000015E-2</c:v>
                </c:pt>
                <c:pt idx="13">
                  <c:v>9.6200000000000022E-2</c:v>
                </c:pt>
                <c:pt idx="14">
                  <c:v>1.4499999999999997E-2</c:v>
                </c:pt>
                <c:pt idx="15">
                  <c:v>8.7600000000000025E-2</c:v>
                </c:pt>
                <c:pt idx="16">
                  <c:v>7.1400000000000019E-2</c:v>
                </c:pt>
                <c:pt idx="17">
                  <c:v>4.2300000000000011E-2</c:v>
                </c:pt>
                <c:pt idx="18">
                  <c:v>0.10420000000000001</c:v>
                </c:pt>
                <c:pt idx="19">
                  <c:v>4.8200000000000007E-2</c:v>
                </c:pt>
                <c:pt idx="20">
                  <c:v>7.4100000000000013E-2</c:v>
                </c:pt>
                <c:pt idx="21">
                  <c:v>0.11359999999999998</c:v>
                </c:pt>
                <c:pt idx="22">
                  <c:v>0.10619999999999999</c:v>
                </c:pt>
                <c:pt idx="23">
                  <c:v>0</c:v>
                </c:pt>
                <c:pt idx="24">
                  <c:v>6.5800000000000011E-2</c:v>
                </c:pt>
                <c:pt idx="25">
                  <c:v>8.9000000000000037E-2</c:v>
                </c:pt>
                <c:pt idx="26">
                  <c:v>6.5000000000000002E-2</c:v>
                </c:pt>
                <c:pt idx="27">
                  <c:v>8.8900000000000021E-2</c:v>
                </c:pt>
                <c:pt idx="28">
                  <c:v>7.0000000000000021E-2</c:v>
                </c:pt>
                <c:pt idx="29">
                  <c:v>4.9600000000000005E-2</c:v>
                </c:pt>
                <c:pt idx="30">
                  <c:v>8.860000000000004E-2</c:v>
                </c:pt>
                <c:pt idx="31">
                  <c:v>6.720000000000001E-2</c:v>
                </c:pt>
                <c:pt idx="32">
                  <c:v>8.3300000000000041E-2</c:v>
                </c:pt>
                <c:pt idx="33">
                  <c:v>0.14410000000000001</c:v>
                </c:pt>
                <c:pt idx="34">
                  <c:v>9.7600000000000006E-2</c:v>
                </c:pt>
                <c:pt idx="35">
                  <c:v>5.6900000000000013E-2</c:v>
                </c:pt>
                <c:pt idx="36">
                  <c:v>8.1800000000000025E-2</c:v>
                </c:pt>
                <c:pt idx="37">
                  <c:v>7.5900000000000009E-2</c:v>
                </c:pt>
                <c:pt idx="38">
                  <c:v>8.6700000000000041E-2</c:v>
                </c:pt>
                <c:pt idx="39">
                  <c:v>3.7999999999999999E-2</c:v>
                </c:pt>
                <c:pt idx="40">
                  <c:v>5.290000000000001E-2</c:v>
                </c:pt>
                <c:pt idx="41">
                  <c:v>9.3400000000000025E-2</c:v>
                </c:pt>
                <c:pt idx="42">
                  <c:v>5.9400000000000022E-2</c:v>
                </c:pt>
                <c:pt idx="43">
                  <c:v>7.0300000000000015E-2</c:v>
                </c:pt>
                <c:pt idx="44">
                  <c:v>9.5500000000000029E-2</c:v>
                </c:pt>
                <c:pt idx="45">
                  <c:v>5.2200000000000003E-2</c:v>
                </c:pt>
                <c:pt idx="46">
                  <c:v>9.6400000000000013E-2</c:v>
                </c:pt>
                <c:pt idx="47">
                  <c:v>7.3899999999999993E-2</c:v>
                </c:pt>
                <c:pt idx="48">
                  <c:v>7.4000000000000024E-2</c:v>
                </c:pt>
                <c:pt idx="49">
                  <c:v>9.5200000000000021E-2</c:v>
                </c:pt>
                <c:pt idx="50">
                  <c:v>8.0300000000000024E-2</c:v>
                </c:pt>
                <c:pt idx="51">
                  <c:v>7.3800000000000004E-2</c:v>
                </c:pt>
                <c:pt idx="52">
                  <c:v>6.3500000000000001E-2</c:v>
                </c:pt>
                <c:pt idx="53">
                  <c:v>9.2900000000000024E-2</c:v>
                </c:pt>
                <c:pt idx="54">
                  <c:v>6.900000000000002E-2</c:v>
                </c:pt>
                <c:pt idx="55">
                  <c:v>6.1199999999999997E-2</c:v>
                </c:pt>
                <c:pt idx="56">
                  <c:v>8.6300000000000016E-2</c:v>
                </c:pt>
                <c:pt idx="57">
                  <c:v>7.4800000000000019E-2</c:v>
                </c:pt>
                <c:pt idx="58">
                  <c:v>8.8100000000000039E-2</c:v>
                </c:pt>
                <c:pt idx="59">
                  <c:v>8.8100000000000039E-2</c:v>
                </c:pt>
                <c:pt idx="60">
                  <c:v>6.2900000000000011E-2</c:v>
                </c:pt>
                <c:pt idx="61">
                  <c:v>9.0300000000000019E-2</c:v>
                </c:pt>
                <c:pt idx="62">
                  <c:v>7.3099999999999998E-2</c:v>
                </c:pt>
                <c:pt idx="63">
                  <c:v>8.8400000000000006E-2</c:v>
                </c:pt>
                <c:pt idx="64">
                  <c:v>9.1300000000000006E-2</c:v>
                </c:pt>
                <c:pt idx="65">
                  <c:v>9.3300000000000008E-2</c:v>
                </c:pt>
                <c:pt idx="66">
                  <c:v>9.240000000000001E-2</c:v>
                </c:pt>
                <c:pt idx="67">
                  <c:v>5.9600000000000007E-2</c:v>
                </c:pt>
                <c:pt idx="68">
                  <c:v>8.6500000000000007E-2</c:v>
                </c:pt>
                <c:pt idx="69">
                  <c:v>9.2100000000000015E-2</c:v>
                </c:pt>
                <c:pt idx="70">
                  <c:v>2.4799999999999999E-2</c:v>
                </c:pt>
                <c:pt idx="71">
                  <c:v>4.6200000000000005E-2</c:v>
                </c:pt>
                <c:pt idx="72">
                  <c:v>3.95E-2</c:v>
                </c:pt>
                <c:pt idx="73">
                  <c:v>7.6600000000000001E-2</c:v>
                </c:pt>
                <c:pt idx="74">
                  <c:v>6.0700000000000011E-2</c:v>
                </c:pt>
                <c:pt idx="75">
                  <c:v>6.7599999999999993E-2</c:v>
                </c:pt>
                <c:pt idx="76">
                  <c:v>7.3200000000000001E-2</c:v>
                </c:pt>
                <c:pt idx="77">
                  <c:v>7.8300000000000022E-2</c:v>
                </c:pt>
                <c:pt idx="78">
                  <c:v>1.1399999999999999E-2</c:v>
                </c:pt>
                <c:pt idx="79">
                  <c:v>6.900000000000002E-2</c:v>
                </c:pt>
                <c:pt idx="80">
                  <c:v>0.1043</c:v>
                </c:pt>
              </c:numCache>
            </c:numRef>
          </c:yVal>
        </c:ser>
        <c:dLbls/>
        <c:axId val="110186496"/>
        <c:axId val="110188416"/>
      </c:scatterChart>
      <c:valAx>
        <c:axId val="110186496"/>
        <c:scaling>
          <c:orientation val="minMax"/>
        </c:scaling>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WOI Scoring Chance %</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10188416"/>
        <c:crosses val="autoZero"/>
        <c:crossBetween val="midCat"/>
      </c:valAx>
      <c:valAx>
        <c:axId val="110188416"/>
        <c:scaling>
          <c:orientation val="minMax"/>
        </c:scaling>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On Ice Shooting Percentage</a:t>
                </a:r>
              </a:p>
            </c:rich>
          </c:tx>
          <c:layout/>
          <c:spPr>
            <a:noFill/>
            <a:ln>
              <a:noFill/>
            </a:ln>
            <a:effectLst/>
          </c:spPr>
        </c:title>
        <c:numFmt formatCode="0.0%" sourceLinked="1"/>
        <c:maj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10186496"/>
        <c:crosses val="autoZero"/>
        <c:crossBetween val="midCat"/>
      </c:valAx>
      <c:spPr>
        <a:noFill/>
        <a:ln>
          <a:noFill/>
        </a:ln>
        <a:effectLst/>
      </c:spPr>
    </c:plotArea>
    <c:plotVisOnly val="1"/>
    <c:dispBlanksAs val="gap"/>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15.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544860-C884-41AC-B9FD-B11EFFD28FCC}" type="datetimeFigureOut">
              <a:rPr lang="en-US" smtClean="0"/>
              <a:pPr/>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544860-C884-41AC-B9FD-B11EFFD28FCC}" type="datetimeFigureOut">
              <a:rPr lang="en-US" smtClean="0"/>
              <a:pPr/>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544860-C884-41AC-B9FD-B11EFFD28FCC}" type="datetimeFigureOut">
              <a:rPr lang="en-US" smtClean="0"/>
              <a:pPr/>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544860-C884-41AC-B9FD-B11EFFD28FCC}" type="datetimeFigureOut">
              <a:rPr lang="en-US" smtClean="0"/>
              <a:pPr/>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544860-C884-41AC-B9FD-B11EFFD28FCC}" type="datetimeFigureOut">
              <a:rPr lang="en-US" smtClean="0"/>
              <a:pPr/>
              <a:t>4/6/2015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544860-C884-41AC-B9FD-B11EFFD28FCC}" type="datetimeFigureOut">
              <a:rPr lang="en-US" smtClean="0"/>
              <a:pPr/>
              <a:t>4/6/2015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544860-C884-41AC-B9FD-B11EFFD28FCC}" type="datetimeFigureOut">
              <a:rPr lang="en-US" smtClean="0"/>
              <a:pPr/>
              <a:t>4/6/2015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544860-C884-41AC-B9FD-B11EFFD28FCC}" type="datetimeFigureOut">
              <a:rPr lang="en-US" smtClean="0"/>
              <a:pPr/>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544860-C884-41AC-B9FD-B11EFFD28FCC}" type="datetimeFigureOut">
              <a:rPr lang="en-US" smtClean="0"/>
              <a:pPr/>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544860-C884-41AC-B9FD-B11EFFD28FCC}" type="datetimeFigureOut">
              <a:rPr lang="en-US" smtClean="0"/>
              <a:pPr/>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544860-C884-41AC-B9FD-B11EFFD28FCC}" type="datetimeFigureOut">
              <a:rPr lang="en-US" smtClean="0"/>
              <a:pPr/>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16159C-EEB6-42EC-AFEF-DA771FE5DA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544860-C884-41AC-B9FD-B11EFFD28FCC}" type="datetimeFigureOut">
              <a:rPr lang="en-US" smtClean="0"/>
              <a:pPr/>
              <a:t>4/6/2015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6159C-EEB6-42EC-AFEF-DA771FE5DA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Shot </a:t>
            </a:r>
            <a:r>
              <a:rPr lang="en-US" dirty="0" smtClean="0"/>
              <a:t>Sequencing: Measuring Quality Possession through Passing Metrics</a:t>
            </a:r>
            <a:endParaRPr lang="en-US" dirty="0"/>
          </a:p>
        </p:txBody>
      </p:sp>
      <p:sp>
        <p:nvSpPr>
          <p:cNvPr id="3" name="Subtitle 2"/>
          <p:cNvSpPr>
            <a:spLocks noGrp="1"/>
          </p:cNvSpPr>
          <p:nvPr>
            <p:ph type="subTitle" idx="1"/>
          </p:nvPr>
        </p:nvSpPr>
        <p:spPr/>
        <p:txBody>
          <a:bodyPr/>
          <a:lstStyle/>
          <a:p>
            <a:r>
              <a:rPr lang="en-US" dirty="0" smtClean="0"/>
              <a:t>By Ryan Stimson</a:t>
            </a:r>
            <a:endParaRPr lang="en-US" dirty="0"/>
          </a:p>
        </p:txBody>
      </p:sp>
    </p:spTree>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Methodology</a:t>
            </a:r>
            <a:endParaRPr lang="en-US" dirty="0"/>
          </a:p>
        </p:txBody>
      </p:sp>
      <p:sp>
        <p:nvSpPr>
          <p:cNvPr id="3" name="Content Placeholder 2"/>
          <p:cNvSpPr>
            <a:spLocks noGrp="1"/>
          </p:cNvSpPr>
          <p:nvPr>
            <p:ph idx="1"/>
          </p:nvPr>
        </p:nvSpPr>
        <p:spPr/>
        <p:txBody>
          <a:bodyPr/>
          <a:lstStyle/>
          <a:p>
            <a:r>
              <a:rPr lang="en-US" dirty="0" smtClean="0"/>
              <a:t>Intentional attempts to get the puck to a teammate</a:t>
            </a:r>
          </a:p>
          <a:p>
            <a:r>
              <a:rPr lang="en-US" dirty="0" smtClean="0"/>
              <a:t>Shooter, Primary Passer, and Secondary Passer make up a shot sequence</a:t>
            </a:r>
          </a:p>
          <a:p>
            <a:r>
              <a:rPr lang="en-US" dirty="0" smtClean="0"/>
              <a:t>Build up play (# of passers, in transition?)</a:t>
            </a:r>
          </a:p>
          <a:p>
            <a:r>
              <a:rPr lang="en-US" dirty="0" smtClean="0"/>
              <a:t>Location markers (SC, OZ, RR)</a:t>
            </a:r>
          </a:p>
          <a:p>
            <a:r>
              <a:rPr lang="en-US" dirty="0" smtClean="0"/>
              <a:t>Shot status (One timer?)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 Contributions (Forwards)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7327532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 Contributions (Forwards)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96728233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103832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Passes and Regulation Outcomes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87057728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Shooting Percentage (NJ-77, NYI-77, FLA-76, NYR-70, WSH-63, CHI-61)</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xmlns="" val="195793565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 Shooting % by Category</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3828433615"/>
              </p:ext>
            </p:extLst>
          </p:nvPr>
        </p:nvGraphicFramePr>
        <p:xfrm>
          <a:off x="457200" y="1600200"/>
          <a:ext cx="8229600" cy="48209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fontAlgn="b"/>
                      <a:r>
                        <a:rPr lang="en-US" sz="2000" u="none" strike="noStrike" dirty="0">
                          <a:effectLst/>
                        </a:rPr>
                        <a:t>Category</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Shots</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Goals</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err="1">
                          <a:effectLst/>
                        </a:rPr>
                        <a:t>Sh</a:t>
                      </a:r>
                      <a:r>
                        <a:rPr lang="en-US" sz="2000"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dirty="0">
                          <a:effectLst/>
                        </a:rPr>
                        <a:t>RR+SC+1T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178</a:t>
                      </a:r>
                    </a:p>
                  </a:txBody>
                  <a:tcPr marL="9525" marR="9525" marT="9525" marB="0" anchor="b"/>
                </a:tc>
                <a:tc>
                  <a:txBody>
                    <a:bodyPr/>
                    <a:lstStyle/>
                    <a:p>
                      <a:pPr algn="ctr" fontAlgn="b"/>
                      <a:r>
                        <a:rPr lang="en-US" sz="2000" u="none" strike="noStrike">
                          <a:effectLst/>
                        </a:rPr>
                        <a:t>66</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37.1%</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RR</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378</a:t>
                      </a:r>
                    </a:p>
                  </a:txBody>
                  <a:tcPr marL="9525" marR="9525" marT="9525" marB="0" anchor="b"/>
                </a:tc>
                <a:tc>
                  <a:txBody>
                    <a:bodyPr/>
                    <a:lstStyle/>
                    <a:p>
                      <a:pPr algn="ctr" fontAlgn="b"/>
                      <a:r>
                        <a:rPr lang="en-US" sz="2000" u="none" strike="noStrike">
                          <a:effectLst/>
                        </a:rPr>
                        <a:t>109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28.8%</a:t>
                      </a:r>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dirty="0">
                          <a:effectLst/>
                        </a:rPr>
                        <a:t>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1290</a:t>
                      </a:r>
                    </a:p>
                  </a:txBody>
                  <a:tcPr marL="9525" marR="9525" marT="9525" marB="0" anchor="b"/>
                </a:tc>
                <a:tc>
                  <a:txBody>
                    <a:bodyPr/>
                    <a:lstStyle/>
                    <a:p>
                      <a:pPr algn="ctr" fontAlgn="b"/>
                      <a:r>
                        <a:rPr lang="en-US" sz="2000" u="none" strike="noStrike" dirty="0">
                          <a:effectLst/>
                        </a:rPr>
                        <a:t>236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18.3%</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1T</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1147</a:t>
                      </a:r>
                    </a:p>
                  </a:txBody>
                  <a:tcPr marL="9525" marR="9525" marT="9525" marB="0" anchor="b"/>
                </a:tc>
                <a:tc>
                  <a:txBody>
                    <a:bodyPr/>
                    <a:lstStyle/>
                    <a:p>
                      <a:pPr algn="ctr" fontAlgn="b"/>
                      <a:r>
                        <a:rPr lang="en-US" sz="2000" u="none" strike="noStrike" dirty="0">
                          <a:effectLst/>
                        </a:rPr>
                        <a:t>141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12.3%</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A2 Non Trans</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1074</a:t>
                      </a:r>
                    </a:p>
                  </a:txBody>
                  <a:tcPr marL="9525" marR="9525" marT="9525" marB="0" anchor="b"/>
                </a:tc>
                <a:tc>
                  <a:txBody>
                    <a:bodyPr/>
                    <a:lstStyle/>
                    <a:p>
                      <a:pPr algn="ctr" fontAlgn="b"/>
                      <a:r>
                        <a:rPr lang="en-US" sz="2000" u="none" strike="noStrike" dirty="0">
                          <a:effectLst/>
                        </a:rPr>
                        <a:t>114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10.6%</a:t>
                      </a:r>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A2 All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2193</a:t>
                      </a:r>
                    </a:p>
                  </a:txBody>
                  <a:tcPr marL="9525" marR="9525" marT="9525" marB="0" anchor="b"/>
                </a:tc>
                <a:tc>
                  <a:txBody>
                    <a:bodyPr/>
                    <a:lstStyle/>
                    <a:p>
                      <a:pPr algn="ctr" fontAlgn="b"/>
                      <a:r>
                        <a:rPr lang="en-US" sz="2000" u="none" strike="noStrike" dirty="0">
                          <a:effectLst/>
                        </a:rPr>
                        <a:t>214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9.8%</a:t>
                      </a:r>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A1 Non Trans</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3488</a:t>
                      </a:r>
                    </a:p>
                  </a:txBody>
                  <a:tcPr marL="9525" marR="9525" marT="9525" marB="0" anchor="b"/>
                </a:tc>
                <a:tc>
                  <a:txBody>
                    <a:bodyPr/>
                    <a:lstStyle/>
                    <a:p>
                      <a:pPr algn="ctr" fontAlgn="b"/>
                      <a:r>
                        <a:rPr lang="en-US" sz="2000" u="none" strike="noStrike" dirty="0">
                          <a:effectLst/>
                        </a:rPr>
                        <a:t>331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9.5%</a:t>
                      </a:r>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A2 Trans</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1119</a:t>
                      </a:r>
                    </a:p>
                  </a:txBody>
                  <a:tcPr marL="9525" marR="9525" marT="9525" marB="0" anchor="b"/>
                </a:tc>
                <a:tc>
                  <a:txBody>
                    <a:bodyPr/>
                    <a:lstStyle/>
                    <a:p>
                      <a:pPr algn="ctr"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8.9%</a:t>
                      </a:r>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 All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4915</a:t>
                      </a:r>
                    </a:p>
                  </a:txBody>
                  <a:tcPr marL="9525" marR="9525" marT="9525" marB="0" anchor="b"/>
                </a:tc>
                <a:tc>
                  <a:txBody>
                    <a:bodyPr/>
                    <a:lstStyle/>
                    <a:p>
                      <a:pPr algn="ctr" fontAlgn="b"/>
                      <a:r>
                        <a:rPr lang="en-US" sz="2000" u="none" strike="noStrike" dirty="0">
                          <a:effectLst/>
                        </a:rPr>
                        <a:t>407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8.3%</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A1 Only</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2722</a:t>
                      </a:r>
                    </a:p>
                  </a:txBody>
                  <a:tcPr marL="9525" marR="9525" marT="9525" marB="0" anchor="b"/>
                </a:tc>
                <a:tc>
                  <a:txBody>
                    <a:bodyPr/>
                    <a:lstStyle/>
                    <a:p>
                      <a:pPr algn="ctr" fontAlgn="b"/>
                      <a:r>
                        <a:rPr lang="en-US" sz="2000" u="none" strike="noStrike" dirty="0">
                          <a:effectLst/>
                        </a:rPr>
                        <a:t>193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7.1%</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A1 Trans</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1427</a:t>
                      </a:r>
                    </a:p>
                  </a:txBody>
                  <a:tcPr marL="9525" marR="9525" marT="9525" marB="0" anchor="b"/>
                </a:tc>
                <a:tc>
                  <a:txBody>
                    <a:bodyPr/>
                    <a:lstStyle/>
                    <a:p>
                      <a:pPr algn="ctr" fontAlgn="b"/>
                      <a:r>
                        <a:rPr lang="en-US" sz="2000" u="none" strike="noStrike" dirty="0">
                          <a:effectLst/>
                        </a:rPr>
                        <a:t>76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5.3%</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a:effectLst/>
                        </a:rPr>
                        <a:t>OZ</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2198</a:t>
                      </a:r>
                    </a:p>
                  </a:txBody>
                  <a:tcPr marL="9525" marR="9525" marT="9525" marB="0" anchor="b"/>
                </a:tc>
                <a:tc>
                  <a:txBody>
                    <a:bodyPr/>
                    <a:lstStyle/>
                    <a:p>
                      <a:pPr algn="ctr" fontAlgn="b"/>
                      <a:r>
                        <a:rPr lang="en-US" sz="2000" u="none" strike="noStrike" dirty="0">
                          <a:effectLst/>
                        </a:rPr>
                        <a:t>95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4.3%</a:t>
                      </a:r>
                      <a:endParaRPr lang="en-US" sz="2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xmlns="" val="3510730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Highway to the Danger Zone</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3514852109"/>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fontAlgn="b"/>
                      <a:r>
                        <a:rPr lang="en-US" sz="2000" u="none" strike="noStrike" dirty="0">
                          <a:effectLst/>
                        </a:rPr>
                        <a:t>Category</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Shots</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Goals</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err="1">
                          <a:effectLst/>
                        </a:rPr>
                        <a:t>Sh</a:t>
                      </a:r>
                      <a:r>
                        <a:rPr lang="en-US" sz="2000"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dirty="0">
                          <a:effectLst/>
                        </a:rPr>
                        <a:t>RR+SC+1T</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178</a:t>
                      </a:r>
                    </a:p>
                  </a:txBody>
                  <a:tcPr marL="9525" marR="9525" marT="9525" marB="0" anchor="b"/>
                </a:tc>
                <a:tc>
                  <a:txBody>
                    <a:bodyPr/>
                    <a:lstStyle/>
                    <a:p>
                      <a:pPr algn="ctr" fontAlgn="b"/>
                      <a:r>
                        <a:rPr lang="en-US" sz="2000" u="none" strike="noStrike">
                          <a:effectLst/>
                        </a:rPr>
                        <a:t>66</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37.1%</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b="0" i="0" u="none" strike="noStrike" dirty="0" smtClean="0">
                          <a:solidFill>
                            <a:srgbClr val="000000"/>
                          </a:solidFill>
                          <a:effectLst/>
                          <a:latin typeface="Calibri" panose="020F0502020204030204" pitchFamily="34" charset="0"/>
                        </a:rPr>
                        <a:t>RR + 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160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41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25.6%</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u="none" strike="noStrike" dirty="0">
                          <a:effectLst/>
                        </a:rPr>
                        <a:t>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1290</a:t>
                      </a:r>
                    </a:p>
                  </a:txBody>
                  <a:tcPr marL="9525" marR="9525" marT="9525" marB="0" anchor="b"/>
                </a:tc>
                <a:tc>
                  <a:txBody>
                    <a:bodyPr/>
                    <a:lstStyle/>
                    <a:p>
                      <a:pPr algn="ctr" fontAlgn="b"/>
                      <a:r>
                        <a:rPr lang="en-US" sz="2000" u="none" strike="noStrike" dirty="0">
                          <a:effectLst/>
                        </a:rPr>
                        <a:t>236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18.3%</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b="0" i="0" u="none" strike="noStrike" dirty="0" smtClean="0">
                          <a:solidFill>
                            <a:srgbClr val="000000"/>
                          </a:solidFill>
                          <a:effectLst/>
                          <a:latin typeface="Calibri" panose="020F0502020204030204" pitchFamily="34" charset="0"/>
                        </a:rPr>
                        <a:t>1T</a:t>
                      </a:r>
                      <a:r>
                        <a:rPr lang="en-US" sz="2000" b="0" i="0" u="none" strike="noStrike" baseline="0" dirty="0" smtClean="0">
                          <a:solidFill>
                            <a:srgbClr val="000000"/>
                          </a:solidFill>
                          <a:effectLst/>
                          <a:latin typeface="Calibri" panose="020F0502020204030204" pitchFamily="34" charset="0"/>
                        </a:rPr>
                        <a:t> + 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377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51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13.5%</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b="0" i="0" u="none" strike="noStrike" dirty="0" smtClean="0">
                          <a:solidFill>
                            <a:srgbClr val="000000"/>
                          </a:solidFill>
                          <a:effectLst/>
                          <a:latin typeface="Calibri" panose="020F0502020204030204" pitchFamily="34" charset="0"/>
                        </a:rPr>
                        <a:t>A2 +</a:t>
                      </a:r>
                      <a:r>
                        <a:rPr lang="en-US" sz="2000" b="0" i="0" u="none" strike="noStrike" baseline="0" dirty="0" smtClean="0">
                          <a:solidFill>
                            <a:srgbClr val="000000"/>
                          </a:solidFill>
                          <a:effectLst/>
                          <a:latin typeface="Calibri" panose="020F0502020204030204" pitchFamily="34" charset="0"/>
                        </a:rPr>
                        <a:t> 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439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83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18.9%</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r>
                        <a:rPr lang="en-US" sz="2000" b="0" i="0" u="none" strike="noStrike" dirty="0" smtClean="0">
                          <a:solidFill>
                            <a:srgbClr val="000000"/>
                          </a:solidFill>
                          <a:effectLst/>
                          <a:latin typeface="Calibri" panose="020F0502020204030204" pitchFamily="34" charset="0"/>
                        </a:rPr>
                        <a:t>A1 + SC</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656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110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smtClean="0">
                          <a:solidFill>
                            <a:srgbClr val="000000"/>
                          </a:solidFill>
                          <a:effectLst/>
                          <a:latin typeface="Calibri" panose="020F0502020204030204" pitchFamily="34" charset="0"/>
                        </a:rPr>
                        <a:t>16.7%</a:t>
                      </a:r>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r>
              <a:tr h="370840">
                <a:tc>
                  <a:txBody>
                    <a:bodyPr/>
                    <a:lstStyle/>
                    <a:p>
                      <a:pPr algn="ctr" fontAlgn="b"/>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xmlns="" val="2366589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35356102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73443624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652666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05753103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676892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4058400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648447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99606733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727004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2440049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708648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33428223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07083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64466284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927416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32407693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8479247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Goalie Analysis using Sequencing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35449182"/>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fontAlgn="b"/>
                      <a:r>
                        <a:rPr lang="en-US" sz="2000" b="1" i="0" u="none" strike="noStrike" dirty="0">
                          <a:solidFill>
                            <a:srgbClr val="000000"/>
                          </a:solidFill>
                          <a:effectLst/>
                          <a:latin typeface="Calibri" panose="020F0502020204030204" pitchFamily="34" charset="0"/>
                        </a:rPr>
                        <a:t>Goalie</a:t>
                      </a:r>
                    </a:p>
                  </a:txBody>
                  <a:tcPr marL="9525" marR="9525" marT="9525" marB="0" anchor="b"/>
                </a:tc>
                <a:tc>
                  <a:txBody>
                    <a:bodyPr/>
                    <a:lstStyle/>
                    <a:p>
                      <a:pPr algn="ctr" fontAlgn="b"/>
                      <a:r>
                        <a:rPr lang="en-US" sz="2000" b="1" i="0" u="none" strike="noStrike" dirty="0" smtClean="0">
                          <a:solidFill>
                            <a:srgbClr val="000000"/>
                          </a:solidFill>
                          <a:effectLst/>
                          <a:latin typeface="Calibri" panose="020F0502020204030204" pitchFamily="34" charset="0"/>
                        </a:rPr>
                        <a:t>Passing SV</a:t>
                      </a:r>
                      <a:r>
                        <a:rPr lang="en-US" sz="2000" b="1" i="0" u="none" strike="noStrike" dirty="0">
                          <a:solidFill>
                            <a:srgbClr val="000000"/>
                          </a:solidFill>
                          <a:effectLst/>
                          <a:latin typeface="Calibri" panose="020F0502020204030204" pitchFamily="34" charset="0"/>
                        </a:rPr>
                        <a:t>%</a:t>
                      </a:r>
                    </a:p>
                  </a:txBody>
                  <a:tcPr marL="9525" marR="9525" marT="9525" marB="0" anchor="b"/>
                </a:tc>
                <a:tc>
                  <a:txBody>
                    <a:bodyPr/>
                    <a:lstStyle/>
                    <a:p>
                      <a:pPr algn="ctr" fontAlgn="b"/>
                      <a:r>
                        <a:rPr lang="en-US" sz="2000" b="1" i="0" u="none" strike="noStrike">
                          <a:solidFill>
                            <a:srgbClr val="000000"/>
                          </a:solidFill>
                          <a:effectLst/>
                          <a:latin typeface="Calibri" panose="020F0502020204030204" pitchFamily="34" charset="0"/>
                        </a:rPr>
                        <a:t>Adjusted Save %</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Cory Schneider</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93.4%</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94.8%</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Jaroslav Halak</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91.6%</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93.4%</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Roberto Luongo</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91.6%</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92.7%</a:t>
                      </a:r>
                    </a:p>
                  </a:txBody>
                  <a:tcPr marL="9525" marR="9525" marT="9525" marB="0" anchor="b"/>
                </a:tc>
              </a:tr>
              <a:tr h="370840">
                <a:tc>
                  <a:txBody>
                    <a:bodyPr/>
                    <a:lstStyle/>
                    <a:p>
                      <a:pPr algn="ctr" fontAlgn="b"/>
                      <a:r>
                        <a:rPr lang="en-US" sz="2000" b="0" i="0" u="none" strike="noStrike" dirty="0">
                          <a:solidFill>
                            <a:srgbClr val="000000"/>
                          </a:solidFill>
                          <a:effectLst/>
                          <a:latin typeface="Calibri" panose="020F0502020204030204" pitchFamily="34" charset="0"/>
                        </a:rPr>
                        <a:t>Braden </a:t>
                      </a:r>
                      <a:r>
                        <a:rPr lang="en-US" sz="2000" b="0" i="0" u="none" strike="noStrike" dirty="0" err="1">
                          <a:solidFill>
                            <a:srgbClr val="000000"/>
                          </a:solidFill>
                          <a:effectLst/>
                          <a:latin typeface="Calibri" panose="020F0502020204030204" pitchFamily="34" charset="0"/>
                        </a:rPr>
                        <a:t>Holtby</a:t>
                      </a:r>
                      <a:r>
                        <a:rPr lang="en-US" sz="2000" b="0" i="0" u="none" strike="noStrike" dirty="0">
                          <a:solidFill>
                            <a:srgbClr val="000000"/>
                          </a:solidFill>
                          <a:effectLst/>
                          <a:latin typeface="Calibri" panose="020F0502020204030204" pitchFamily="34" charset="0"/>
                        </a:rPr>
                        <a:t> </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93.2%</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93.5%</a:t>
                      </a:r>
                    </a:p>
                  </a:txBody>
                  <a:tcPr marL="9525" marR="9525" marT="9525" marB="0" anchor="b"/>
                </a:tc>
              </a:tr>
              <a:tr h="370840">
                <a:tc>
                  <a:txBody>
                    <a:bodyPr/>
                    <a:lstStyle/>
                    <a:p>
                      <a:pPr algn="ctr" fontAlgn="b"/>
                      <a:r>
                        <a:rPr lang="en-US" sz="2000" b="0" i="0" u="none" strike="noStrike" dirty="0">
                          <a:solidFill>
                            <a:srgbClr val="000000"/>
                          </a:solidFill>
                          <a:effectLst/>
                          <a:latin typeface="Calibri" panose="020F0502020204030204" pitchFamily="34" charset="0"/>
                        </a:rPr>
                        <a:t>Corey Crawford</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93.3%</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93.6%</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Henrik Lundqvist</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94.9%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95.1%</a:t>
                      </a:r>
                    </a:p>
                  </a:txBody>
                  <a:tcPr marL="9525" marR="9525" marT="9525" marB="0" anchor="b"/>
                </a:tc>
              </a:tr>
              <a:tr h="370840">
                <a:tc>
                  <a:txBody>
                    <a:bodyPr/>
                    <a:lstStyle/>
                    <a:p>
                      <a:pPr algn="ctr" fontAlgn="b"/>
                      <a:r>
                        <a:rPr lang="en-US" sz="2000" b="1" i="1" u="none" strike="noStrike" dirty="0">
                          <a:solidFill>
                            <a:srgbClr val="000000"/>
                          </a:solidFill>
                          <a:effectLst/>
                          <a:latin typeface="Calibri" panose="020F0502020204030204" pitchFamily="34" charset="0"/>
                        </a:rPr>
                        <a:t>Cam Talbot</a:t>
                      </a:r>
                    </a:p>
                  </a:txBody>
                  <a:tcPr marL="9525" marR="9525" marT="9525" marB="0" anchor="b"/>
                </a:tc>
                <a:tc>
                  <a:txBody>
                    <a:bodyPr/>
                    <a:lstStyle/>
                    <a:p>
                      <a:pPr algn="ctr" fontAlgn="b"/>
                      <a:r>
                        <a:rPr lang="en-US" sz="2000" b="1" i="1" u="none" strike="noStrike" dirty="0">
                          <a:solidFill>
                            <a:srgbClr val="000000"/>
                          </a:solidFill>
                          <a:effectLst/>
                          <a:latin typeface="Calibri" panose="020F0502020204030204" pitchFamily="34" charset="0"/>
                        </a:rPr>
                        <a:t>93.9%</a:t>
                      </a:r>
                    </a:p>
                  </a:txBody>
                  <a:tcPr marL="9525" marR="9525" marT="9525" marB="0" anchor="b"/>
                </a:tc>
                <a:tc>
                  <a:txBody>
                    <a:bodyPr/>
                    <a:lstStyle/>
                    <a:p>
                      <a:pPr algn="ctr" fontAlgn="b"/>
                      <a:r>
                        <a:rPr lang="en-US" sz="2000" b="1" i="1" u="none" strike="noStrike" dirty="0">
                          <a:solidFill>
                            <a:srgbClr val="000000"/>
                          </a:solidFill>
                          <a:effectLst/>
                          <a:latin typeface="Calibri" panose="020F0502020204030204" pitchFamily="34" charset="0"/>
                        </a:rPr>
                        <a:t>93.8%</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Keith Kinkaid</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92.6%</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93.8%</a:t>
                      </a:r>
                    </a:p>
                  </a:txBody>
                  <a:tcPr marL="9525" marR="9525" marT="9525" marB="0" anchor="b"/>
                </a:tc>
              </a:tr>
              <a:tr h="370840">
                <a:tc>
                  <a:txBody>
                    <a:bodyPr/>
                    <a:lstStyle/>
                    <a:p>
                      <a:pPr algn="ctr" fontAlgn="b"/>
                      <a:r>
                        <a:rPr lang="en-US" sz="2000" b="0" i="0" u="none" strike="noStrike">
                          <a:solidFill>
                            <a:srgbClr val="000000"/>
                          </a:solidFill>
                          <a:effectLst/>
                          <a:latin typeface="Calibri" panose="020F0502020204030204" pitchFamily="34" charset="0"/>
                        </a:rPr>
                        <a:t>Michael Neuvirth</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89.5%</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89.0%</a:t>
                      </a:r>
                    </a:p>
                  </a:txBody>
                  <a:tcPr marL="9525" marR="9525" marT="9525" marB="0" anchor="b"/>
                </a:tc>
              </a:tr>
              <a:tr h="370840">
                <a:tc>
                  <a:txBody>
                    <a:bodyPr/>
                    <a:lstStyle/>
                    <a:p>
                      <a:pPr algn="ctr" fontAlgn="b"/>
                      <a:r>
                        <a:rPr lang="en-US" sz="2000" b="0" i="0" u="none" strike="noStrike" dirty="0">
                          <a:solidFill>
                            <a:srgbClr val="000000"/>
                          </a:solidFill>
                          <a:effectLst/>
                          <a:latin typeface="Calibri" panose="020F0502020204030204" pitchFamily="34" charset="0"/>
                        </a:rPr>
                        <a:t>Dan Ellis</a:t>
                      </a:r>
                    </a:p>
                  </a:txBody>
                  <a:tcPr marL="9525" marR="9525" marT="9525" marB="0" anchor="b"/>
                </a:tc>
                <a:tc>
                  <a:txBody>
                    <a:bodyPr/>
                    <a:lstStyle/>
                    <a:p>
                      <a:pPr algn="ctr" fontAlgn="b"/>
                      <a:r>
                        <a:rPr lang="en-US" sz="2000" b="0" i="0" u="none" strike="noStrike">
                          <a:solidFill>
                            <a:srgbClr val="000000"/>
                          </a:solidFill>
                          <a:effectLst/>
                          <a:latin typeface="Calibri" panose="020F0502020204030204" pitchFamily="34" charset="0"/>
                        </a:rPr>
                        <a:t>89.2%</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92.3%</a:t>
                      </a:r>
                    </a:p>
                  </a:txBody>
                  <a:tcPr marL="9525" marR="9525" marT="9525" marB="0" anchor="b"/>
                </a:tc>
              </a:tr>
            </a:tbl>
          </a:graphicData>
        </a:graphic>
      </p:graphicFrame>
    </p:spTree>
    <p:extLst>
      <p:ext uri="{BB962C8B-B14F-4D97-AF65-F5344CB8AC3E}">
        <p14:creationId xmlns:p14="http://schemas.microsoft.com/office/powerpoint/2010/main" xmlns="" val="4148083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Expected Goals Allowed and Observed Goals Allowed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48139043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32842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Weighting Possession by Sequence</a:t>
            </a:r>
            <a:endParaRPr lang="en-US" dirty="0"/>
          </a:p>
        </p:txBody>
      </p:sp>
      <p:sp>
        <p:nvSpPr>
          <p:cNvPr id="3" name="Content Placeholder 2"/>
          <p:cNvSpPr>
            <a:spLocks noGrp="1"/>
          </p:cNvSpPr>
          <p:nvPr>
            <p:ph idx="1"/>
          </p:nvPr>
        </p:nvSpPr>
        <p:spPr/>
        <p:txBody>
          <a:bodyPr/>
          <a:lstStyle/>
          <a:p>
            <a:r>
              <a:rPr lang="en-US" dirty="0" smtClean="0"/>
              <a:t>Assigned a value on the likelihood of each sequence resulting in a goal based on our total population of 9200 shot attempts</a:t>
            </a:r>
          </a:p>
          <a:p>
            <a:r>
              <a:rPr lang="en-US" dirty="0" smtClean="0"/>
              <a:t>Totaled For and Against weighted sequences for the 81 forwards on the six teams (NJ, NYI, NYR, CHI, WSH, and FLA) that we had at least 200 minutes for in 5v5 situations</a:t>
            </a:r>
            <a:endParaRPr lang="en-US" dirty="0"/>
          </a:p>
        </p:txBody>
      </p:sp>
    </p:spTree>
    <p:extLst>
      <p:ext uri="{BB962C8B-B14F-4D97-AF65-F5344CB8AC3E}">
        <p14:creationId xmlns:p14="http://schemas.microsoft.com/office/powerpoint/2010/main" xmlns="" val="10310993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Weighted PSAT For and Passing Goals For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158717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047834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Weighted PSAT For and Total Goals For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51500949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703488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PSAT% and Passing GF%</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76489349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2232089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Weighted PSAT% and </a:t>
            </a:r>
            <a:r>
              <a:rPr lang="en-US" dirty="0" smtClean="0"/>
              <a:t>Total GF</a:t>
            </a:r>
            <a:r>
              <a:rPr lang="en-US" dirty="0"/>
              <a: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55918809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2196035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WOI Scoring Chance % and Total GF%</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3841678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0023894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Weighted PSAT% and On Ice Shooting Percentage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3071929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152391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WOI Scoring Chance % and On Ice Shooting Percentage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6998119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5870768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Top Players by Weighted PSAT%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187570766"/>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en-US" dirty="0" smtClean="0"/>
                        <a:t>Forward</a:t>
                      </a:r>
                      <a:endParaRPr lang="en-US" dirty="0"/>
                    </a:p>
                  </a:txBody>
                  <a:tcPr/>
                </a:tc>
                <a:tc>
                  <a:txBody>
                    <a:bodyPr/>
                    <a:lstStyle/>
                    <a:p>
                      <a:pPr algn="ctr"/>
                      <a:r>
                        <a:rPr lang="en-US" dirty="0" smtClean="0"/>
                        <a:t>Weighted PSAT%</a:t>
                      </a:r>
                      <a:endParaRPr lang="en-US" dirty="0"/>
                    </a:p>
                  </a:txBody>
                  <a:tcPr/>
                </a:tc>
                <a:tc>
                  <a:txBody>
                    <a:bodyPr/>
                    <a:lstStyle/>
                    <a:p>
                      <a:pPr algn="ctr"/>
                      <a:r>
                        <a:rPr lang="en-US" dirty="0" smtClean="0"/>
                        <a:t>Defense</a:t>
                      </a:r>
                      <a:endParaRPr lang="en-US" dirty="0"/>
                    </a:p>
                  </a:txBody>
                  <a:tcPr/>
                </a:tc>
                <a:tc>
                  <a:txBody>
                    <a:bodyPr/>
                    <a:lstStyle/>
                    <a:p>
                      <a:pPr algn="ctr"/>
                      <a:r>
                        <a:rPr lang="en-US" dirty="0" smtClean="0"/>
                        <a:t>Weighted PSAT%</a:t>
                      </a:r>
                      <a:endParaRPr lang="en-US" dirty="0"/>
                    </a:p>
                  </a:txBody>
                  <a:tcPr/>
                </a:tc>
              </a:tr>
              <a:tr h="370840">
                <a:tc>
                  <a:txBody>
                    <a:bodyPr/>
                    <a:lstStyle/>
                    <a:p>
                      <a:pPr algn="ctr" fontAlgn="b"/>
                      <a:r>
                        <a:rPr lang="en-US" sz="1600" b="0" i="0" u="none" strike="noStrike" dirty="0">
                          <a:solidFill>
                            <a:srgbClr val="000000"/>
                          </a:solidFill>
                          <a:effectLst/>
                          <a:latin typeface="Calibri" panose="020F0502020204030204" pitchFamily="34" charset="0"/>
                        </a:rPr>
                        <a:t>Jonathan </a:t>
                      </a:r>
                      <a:r>
                        <a:rPr lang="en-US" sz="1600" b="0" i="0" u="none" strike="noStrike" dirty="0" err="1">
                          <a:solidFill>
                            <a:srgbClr val="000000"/>
                          </a:solidFill>
                          <a:effectLst/>
                          <a:latin typeface="Calibri" panose="020F0502020204030204" pitchFamily="34" charset="0"/>
                        </a:rPr>
                        <a:t>Toews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74.0%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Dan Boyle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69.5%</a:t>
                      </a:r>
                    </a:p>
                  </a:txBody>
                  <a:tcPr marL="9525" marR="9525" marT="9525" marB="0" anchor="b"/>
                </a:tc>
              </a:tr>
              <a:tr h="370840">
                <a:tc>
                  <a:txBody>
                    <a:bodyPr/>
                    <a:lstStyle/>
                    <a:p>
                      <a:pPr algn="ctr" fontAlgn="b"/>
                      <a:r>
                        <a:rPr lang="en-US" sz="1600" b="0" i="0" u="none" strike="noStrike" dirty="0">
                          <a:solidFill>
                            <a:srgbClr val="000000"/>
                          </a:solidFill>
                          <a:effectLst/>
                          <a:latin typeface="Calibri" panose="020F0502020204030204" pitchFamily="34" charset="0"/>
                        </a:rPr>
                        <a:t>Marian </a:t>
                      </a:r>
                      <a:r>
                        <a:rPr lang="en-US" sz="1600" b="0" i="0" u="none" strike="noStrike" dirty="0" err="1">
                          <a:solidFill>
                            <a:srgbClr val="000000"/>
                          </a:solidFill>
                          <a:effectLst/>
                          <a:latin typeface="Calibri" panose="020F0502020204030204" pitchFamily="34" charset="0"/>
                        </a:rPr>
                        <a:t>Hossa</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72.2%</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Mike Green</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67.0%</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Brandan Saad</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70.0%</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Matt Niskanen</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64.2%</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Chris Kreider</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67.8%</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Nicholas Hjalmarsson</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63.9%</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Andre Burakovsky</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67.6%</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Brian Campbell</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63.4%</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Brad Boyes</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66.1%</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Lubomir Visnovsky</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63.2%</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Mats Zuccarello</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Brent Seabrook</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63.0%</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Nicklas Backstrom</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64.1%</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Johnny Oduya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Derek Stepan</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63.6%</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Aaron Ekblad</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61.8%</a:t>
                      </a:r>
                    </a:p>
                  </a:txBody>
                  <a:tcPr marL="9525" marR="9525" marT="9525" marB="0" anchor="b"/>
                </a:tc>
              </a:tr>
              <a:tr h="370840">
                <a:tc>
                  <a:txBody>
                    <a:bodyPr/>
                    <a:lstStyle/>
                    <a:p>
                      <a:pPr algn="ctr" fontAlgn="b"/>
                      <a:r>
                        <a:rPr lang="en-US" sz="1600" b="0" i="0" u="none" strike="noStrike">
                          <a:solidFill>
                            <a:srgbClr val="000000"/>
                          </a:solidFill>
                          <a:effectLst/>
                          <a:latin typeface="Calibri" panose="020F0502020204030204" pitchFamily="34" charset="0"/>
                        </a:rPr>
                        <a:t>Alex Ovechkin</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63.0%</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Nick Leddy</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61.0%</a:t>
                      </a:r>
                    </a:p>
                  </a:txBody>
                  <a:tcPr marL="9525" marR="9525" marT="9525" marB="0" anchor="b"/>
                </a:tc>
              </a:tr>
            </a:tbl>
          </a:graphicData>
        </a:graphic>
      </p:graphicFrame>
    </p:spTree>
    <p:extLst>
      <p:ext uri="{BB962C8B-B14F-4D97-AF65-F5344CB8AC3E}">
        <p14:creationId xmlns:p14="http://schemas.microsoft.com/office/powerpoint/2010/main" xmlns="" val="37933071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Quantify Sequencing</a:t>
            </a:r>
            <a:endParaRPr lang="en-US" dirty="0"/>
          </a:p>
        </p:txBody>
      </p:sp>
      <p:sp>
        <p:nvSpPr>
          <p:cNvPr id="3" name="Content Placeholder 2"/>
          <p:cNvSpPr>
            <a:spLocks noGrp="1"/>
          </p:cNvSpPr>
          <p:nvPr>
            <p:ph idx="1"/>
          </p:nvPr>
        </p:nvSpPr>
        <p:spPr/>
        <p:txBody>
          <a:bodyPr/>
          <a:lstStyle/>
          <a:p>
            <a:r>
              <a:rPr lang="en-US" dirty="0" smtClean="0"/>
              <a:t>“It’s a 3-2 League”</a:t>
            </a:r>
          </a:p>
          <a:p>
            <a:r>
              <a:rPr lang="en-US" dirty="0" smtClean="0"/>
              <a:t>Tracking reveals tendencies that could provide a situational advantage, however slight</a:t>
            </a:r>
          </a:p>
          <a:p>
            <a:r>
              <a:rPr lang="en-US" dirty="0" smtClean="0"/>
              <a:t>Bridging the gap between high-level analytics and coaching</a:t>
            </a:r>
          </a:p>
          <a:p>
            <a:r>
              <a:rPr lang="en-US" dirty="0" smtClean="0"/>
              <a:t>Combine with video</a:t>
            </a:r>
            <a:endParaRPr lang="en-US" dirty="0"/>
          </a:p>
        </p:txBody>
      </p:sp>
    </p:spTree>
    <p:extLst>
      <p:ext uri="{BB962C8B-B14F-4D97-AF65-F5344CB8AC3E}">
        <p14:creationId xmlns:p14="http://schemas.microsoft.com/office/powerpoint/2010/main" xmlns="" val="1816956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numCol="2">
            <a:normAutofit lnSpcReduction="10000"/>
          </a:bodyPr>
          <a:lstStyle/>
          <a:p>
            <a:r>
              <a:rPr lang="en-US" b="1" dirty="0" smtClean="0"/>
              <a:t>Ryan Stoll</a:t>
            </a:r>
          </a:p>
          <a:p>
            <a:r>
              <a:rPr lang="en-US" b="1" dirty="0" smtClean="0"/>
              <a:t>Brian Franken</a:t>
            </a:r>
          </a:p>
          <a:p>
            <a:r>
              <a:rPr lang="en-US" b="1" dirty="0" smtClean="0"/>
              <a:t>Shane O’Donnell</a:t>
            </a:r>
          </a:p>
          <a:p>
            <a:r>
              <a:rPr lang="en-US" b="1" dirty="0" smtClean="0"/>
              <a:t>Jesse Severe</a:t>
            </a:r>
          </a:p>
          <a:p>
            <a:r>
              <a:rPr lang="en-US" dirty="0" smtClean="0"/>
              <a:t>Cameron Taylor</a:t>
            </a:r>
          </a:p>
          <a:p>
            <a:r>
              <a:rPr lang="en-US" dirty="0" smtClean="0"/>
              <a:t>Francis Mahoney</a:t>
            </a:r>
          </a:p>
          <a:p>
            <a:r>
              <a:rPr lang="en-US" dirty="0" smtClean="0"/>
              <a:t>Benoit Roy</a:t>
            </a:r>
          </a:p>
          <a:p>
            <a:r>
              <a:rPr lang="en-US" dirty="0" smtClean="0"/>
              <a:t>Andrew Glazer</a:t>
            </a:r>
          </a:p>
          <a:p>
            <a:r>
              <a:rPr lang="en-US" dirty="0" smtClean="0"/>
              <a:t>Brandon </a:t>
            </a:r>
            <a:r>
              <a:rPr lang="en-US" dirty="0" err="1" smtClean="0"/>
              <a:t>Dedrick</a:t>
            </a:r>
            <a:endParaRPr lang="en-US" dirty="0" smtClean="0"/>
          </a:p>
          <a:p>
            <a:r>
              <a:rPr lang="en-US" dirty="0" smtClean="0"/>
              <a:t>Nick </a:t>
            </a:r>
            <a:r>
              <a:rPr lang="en-US" dirty="0" err="1" smtClean="0"/>
              <a:t>Biss</a:t>
            </a:r>
            <a:endParaRPr lang="en-US" dirty="0" smtClean="0"/>
          </a:p>
          <a:p>
            <a:r>
              <a:rPr lang="en-US" dirty="0"/>
              <a:t>Craig </a:t>
            </a:r>
            <a:r>
              <a:rPr lang="en-US" dirty="0" err="1" smtClean="0"/>
              <a:t>Werczynski</a:t>
            </a:r>
            <a:endParaRPr lang="en-US" dirty="0" smtClean="0"/>
          </a:p>
          <a:p>
            <a:r>
              <a:rPr lang="en-US" dirty="0" smtClean="0"/>
              <a:t>Robert Fitch</a:t>
            </a:r>
          </a:p>
          <a:p>
            <a:r>
              <a:rPr lang="en-US" dirty="0" smtClean="0"/>
              <a:t>Kevin Higginbotham</a:t>
            </a:r>
          </a:p>
          <a:p>
            <a:r>
              <a:rPr lang="en-US" dirty="0" smtClean="0"/>
              <a:t>War-on-Ice</a:t>
            </a:r>
          </a:p>
          <a:p>
            <a:pPr marL="0" indent="0">
              <a:buNone/>
            </a:pPr>
            <a:endParaRPr lang="en-US" dirty="0"/>
          </a:p>
        </p:txBody>
      </p:sp>
    </p:spTree>
    <p:extLst>
      <p:ext uri="{BB962C8B-B14F-4D97-AF65-F5344CB8AC3E}">
        <p14:creationId xmlns:p14="http://schemas.microsoft.com/office/powerpoint/2010/main" xmlns="" val="313622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a:t>Find the Tracking Project that’s right for you!</a:t>
            </a:r>
          </a:p>
        </p:txBody>
      </p:sp>
      <p:sp>
        <p:nvSpPr>
          <p:cNvPr id="4" name="Text Placeholder 3"/>
          <p:cNvSpPr>
            <a:spLocks noGrp="1"/>
          </p:cNvSpPr>
          <p:nvPr>
            <p:ph type="body" sz="half" idx="2"/>
          </p:nvPr>
        </p:nvSpPr>
        <p:spPr/>
        <p:txBody>
          <a:bodyPr/>
          <a:lstStyle/>
          <a:p>
            <a:pPr algn="ctr"/>
            <a:r>
              <a:rPr lang="en-US" sz="2400" dirty="0"/>
              <a:t>Emmanuel Perry (@</a:t>
            </a:r>
            <a:r>
              <a:rPr lang="en-US" sz="2400" dirty="0" err="1"/>
              <a:t>MannyElk</a:t>
            </a:r>
            <a:r>
              <a:rPr lang="en-US" sz="2400" dirty="0"/>
              <a:t>)</a:t>
            </a:r>
          </a:p>
          <a:p>
            <a:pPr algn="ctr"/>
            <a:r>
              <a:rPr lang="en-US" sz="2400" dirty="0"/>
              <a:t>Jen Lute </a:t>
            </a:r>
            <a:r>
              <a:rPr lang="en-US" sz="2400" dirty="0" err="1"/>
              <a:t>Costella</a:t>
            </a:r>
            <a:r>
              <a:rPr lang="en-US" sz="2400" dirty="0"/>
              <a:t> (</a:t>
            </a:r>
            <a:r>
              <a:rPr lang="en-US" sz="2400" dirty="0" err="1"/>
              <a:t>RegressedPDO</a:t>
            </a:r>
            <a:r>
              <a:rPr lang="en-US" sz="2400" dirty="0"/>
              <a:t>)</a:t>
            </a:r>
          </a:p>
          <a:p>
            <a:pPr algn="ctr"/>
            <a:r>
              <a:rPr lang="en-US" sz="2400" dirty="0"/>
              <a:t>Ryan Stimson (</a:t>
            </a:r>
            <a:r>
              <a:rPr lang="en-US" sz="2400" dirty="0" err="1"/>
              <a:t>RK_Stimp</a:t>
            </a:r>
            <a:r>
              <a:rPr lang="en-US" sz="2400" dirty="0"/>
              <a:t>)</a:t>
            </a:r>
          </a:p>
          <a:p>
            <a:endParaRPr lang="en-US" dirty="0"/>
          </a:p>
        </p:txBody>
      </p:sp>
      <p:pic>
        <p:nvPicPr>
          <p:cNvPr id="1026" name="Picture 2" descr="http://blog.controlgroup.com/wp-content/uploads/2013/03/uncle-sam-we-want-you.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75050" y="1315468"/>
            <a:ext cx="5111750" cy="37682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3661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p:txBody>
          <a:bodyPr/>
          <a:lstStyle/>
          <a:p>
            <a:r>
              <a:rPr lang="en-US" dirty="0" smtClean="0"/>
              <a:t>Finish tracking and measure repeatability and predictability this summer</a:t>
            </a:r>
          </a:p>
          <a:p>
            <a:r>
              <a:rPr lang="en-US" dirty="0" smtClean="0"/>
              <a:t>Continue War-on-Ice partnership to make data public</a:t>
            </a:r>
          </a:p>
          <a:p>
            <a:r>
              <a:rPr lang="en-US" dirty="0" smtClean="0"/>
              <a:t>Questions? Comments? Contact me at hockeypassingstats@gmail.com</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783</TotalTime>
  <Words>870</Words>
  <Application>Microsoft Office PowerPoint</Application>
  <PresentationFormat>On-screen Show (4:3)</PresentationFormat>
  <Paragraphs>280</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Shot Sequencing: Measuring Quality Possession through Passing Metrics</vt:lpstr>
      <vt:lpstr>Passing Methodology</vt:lpstr>
      <vt:lpstr>SAT Contributions (Forwards)</vt:lpstr>
      <vt:lpstr>SC Contributions (Forwards)</vt:lpstr>
      <vt:lpstr>Passes and Regulation Outcomes</vt:lpstr>
      <vt:lpstr>Shooting Percentage (NJ-77, NYI-77, FLA-76, NYR-70, WSH-63, CHI-61)</vt:lpstr>
      <vt:lpstr>Sequence Shooting % by Category</vt:lpstr>
      <vt:lpstr>Highway to the Danger Zone</vt:lpstr>
      <vt:lpstr>Goalie Analysis using Sequencing</vt:lpstr>
      <vt:lpstr>Goalie Analysis using Sequencing</vt:lpstr>
      <vt:lpstr>Goalie Analysis using Sequencing</vt:lpstr>
      <vt:lpstr>Goalie Analysis using Sequencing</vt:lpstr>
      <vt:lpstr>Goalie Analysis using Sequencing</vt:lpstr>
      <vt:lpstr>Goalie Analysis using Sequencing</vt:lpstr>
      <vt:lpstr>Goalie Analysis using Sequencing</vt:lpstr>
      <vt:lpstr>Goalie Analysis using Sequencing</vt:lpstr>
      <vt:lpstr>Goalie Analysis using Sequencing</vt:lpstr>
      <vt:lpstr>Goalie Analysis using Sequencing</vt:lpstr>
      <vt:lpstr>Expected Goals Allowed and Observed Goals Allowed</vt:lpstr>
      <vt:lpstr>Weighting Possession by Sequence</vt:lpstr>
      <vt:lpstr>Weighted PSAT For and Passing Goals For</vt:lpstr>
      <vt:lpstr>Weighted PSAT For and Total Goals For</vt:lpstr>
      <vt:lpstr>Weighted PSAT% and Passing GF%</vt:lpstr>
      <vt:lpstr>Weighted PSAT% and Total GF%</vt:lpstr>
      <vt:lpstr>WOI Scoring Chance % and Total GF%</vt:lpstr>
      <vt:lpstr>Weighted PSAT% and On Ice Shooting Percentage</vt:lpstr>
      <vt:lpstr>WOI Scoring Chance % and On Ice Shooting Percentage</vt:lpstr>
      <vt:lpstr>Top Players by Weighted PSAT%</vt:lpstr>
      <vt:lpstr>Quantify Sequencing</vt:lpstr>
      <vt:lpstr>Acknowledgements</vt:lpstr>
      <vt:lpstr>Find the Tracking Project that’s right for you!</vt:lpstr>
      <vt:lpstr>Future Work</vt:lpstr>
    </vt:vector>
  </TitlesOfParts>
  <Company>Home Properties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Ryan Stimson</dc:creator>
  <cp:lastModifiedBy>Ryan Stimson</cp:lastModifiedBy>
  <cp:revision>74</cp:revision>
  <dcterms:created xsi:type="dcterms:W3CDTF">2015-03-31T18:43:02Z</dcterms:created>
  <dcterms:modified xsi:type="dcterms:W3CDTF">2015-04-06T13:06:41Z</dcterms:modified>
</cp:coreProperties>
</file>