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4" r:id="rId9"/>
    <p:sldId id="265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083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1"/>
            <a:ext cx="11094720" cy="4502366"/>
          </a:xfrm>
        </p:spPr>
        <p:txBody>
          <a:bodyPr/>
          <a:lstStyle/>
          <a:p>
            <a:pPr algn="r"/>
            <a:r>
              <a:rPr lang="en-CA" b="1" dirty="0" smtClean="0"/>
              <a:t>Birds of a feather</a:t>
            </a:r>
            <a:endParaRPr lang="en-CA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6242" y="5084063"/>
            <a:ext cx="7645757" cy="1176060"/>
          </a:xfrm>
        </p:spPr>
        <p:txBody>
          <a:bodyPr>
            <a:normAutofit fontScale="32500" lnSpcReduction="20000"/>
          </a:bodyPr>
          <a:lstStyle/>
          <a:p>
            <a:pPr algn="r"/>
            <a:r>
              <a:rPr lang="en-CA" sz="9600" dirty="0" smtClean="0"/>
              <a:t>Implementing analytics @ the </a:t>
            </a:r>
            <a:r>
              <a:rPr lang="en-CA" sz="9600" dirty="0" err="1" smtClean="0"/>
              <a:t>mcgill</a:t>
            </a:r>
            <a:r>
              <a:rPr lang="en-CA" sz="9600" dirty="0" smtClean="0"/>
              <a:t> </a:t>
            </a:r>
            <a:r>
              <a:rPr lang="en-CA" sz="9600" dirty="0" err="1" smtClean="0"/>
              <a:t>martlet</a:t>
            </a:r>
            <a:r>
              <a:rPr lang="en-CA" sz="9600" dirty="0" smtClean="0"/>
              <a:t> hockey program</a:t>
            </a:r>
          </a:p>
          <a:p>
            <a:pPr algn="r"/>
            <a:endParaRPr lang="en-CA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0" y="64523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i="1" dirty="0" smtClean="0">
                <a:solidFill>
                  <a:schemeClr val="bg1"/>
                </a:solidFill>
              </a:rPr>
              <a:t>@</a:t>
            </a:r>
            <a:r>
              <a:rPr lang="en-CA" i="1" dirty="0" err="1" smtClean="0">
                <a:solidFill>
                  <a:schemeClr val="bg1"/>
                </a:solidFill>
              </a:rPr>
              <a:t>ML_Han</a:t>
            </a:r>
            <a:r>
              <a:rPr lang="en-CA" i="1" dirty="0" smtClean="0">
                <a:solidFill>
                  <a:schemeClr val="bg1"/>
                </a:solidFill>
              </a:rPr>
              <a:t> / Photo </a:t>
            </a:r>
            <a:r>
              <a:rPr lang="en-CA" i="1" dirty="0">
                <a:solidFill>
                  <a:schemeClr val="bg1"/>
                </a:solidFill>
              </a:rPr>
              <a:t>credit: Derek Drummond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417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About me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5444197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400" dirty="0" smtClean="0"/>
              <a:t>McGill </a:t>
            </a:r>
            <a:r>
              <a:rPr lang="en-CA" sz="2400" dirty="0" err="1" smtClean="0"/>
              <a:t>BCom</a:t>
            </a:r>
            <a:r>
              <a:rPr lang="en-CA" sz="2400" dirty="0"/>
              <a:t> </a:t>
            </a:r>
            <a:r>
              <a:rPr lang="en-CA" sz="2400" dirty="0" smtClean="0"/>
              <a:t>2011 (Marketing/Political Science/German)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400" dirty="0"/>
              <a:t>Works in marketing &amp; communications for tech </a:t>
            </a:r>
            <a:r>
              <a:rPr lang="en-CA" sz="2400" dirty="0" err="1" smtClean="0"/>
              <a:t>startups</a:t>
            </a:r>
            <a:endParaRPr lang="en-CA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CA" sz="2400" dirty="0" smtClean="0"/>
              <a:t>Coached/played hockey at high school level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400" dirty="0" smtClean="0"/>
              <a:t>Covered ATP/Davis Cup tennis from 2009 to 2013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400" dirty="0" smtClean="0"/>
              <a:t>Social media and web contents for the Montreal </a:t>
            </a:r>
            <a:r>
              <a:rPr lang="en-CA" sz="2400" dirty="0" err="1" smtClean="0"/>
              <a:t>Canadiens</a:t>
            </a:r>
            <a:r>
              <a:rPr lang="en-CA" sz="2400" dirty="0" smtClean="0"/>
              <a:t>, 2013-14 NHL season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476" y="2191565"/>
            <a:ext cx="5516294" cy="36775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4523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i="1" dirty="0" smtClean="0">
                <a:solidFill>
                  <a:schemeClr val="bg1"/>
                </a:solidFill>
              </a:rPr>
              <a:t>@</a:t>
            </a:r>
            <a:r>
              <a:rPr lang="en-CA" i="1" dirty="0" err="1" smtClean="0">
                <a:solidFill>
                  <a:schemeClr val="bg1"/>
                </a:solidFill>
              </a:rPr>
              <a:t>ML_Han</a:t>
            </a:r>
            <a:r>
              <a:rPr lang="en-CA" i="1" dirty="0" smtClean="0">
                <a:solidFill>
                  <a:schemeClr val="bg1"/>
                </a:solidFill>
              </a:rPr>
              <a:t> / Photo </a:t>
            </a:r>
            <a:r>
              <a:rPr lang="en-CA" i="1" dirty="0">
                <a:solidFill>
                  <a:schemeClr val="bg1"/>
                </a:solidFill>
              </a:rPr>
              <a:t>credit: </a:t>
            </a:r>
            <a:r>
              <a:rPr lang="en-CA" i="1" dirty="0" smtClean="0">
                <a:solidFill>
                  <a:schemeClr val="bg1"/>
                </a:solidFill>
              </a:rPr>
              <a:t>Florence Labelle</a:t>
            </a:r>
            <a:endParaRPr lang="en-CA" i="1" dirty="0">
              <a:solidFill>
                <a:schemeClr val="bg1"/>
              </a:solidFill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0380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Why analytics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2868"/>
            <a:ext cx="5303520" cy="402622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CA" b="1" i="1" dirty="0"/>
              <a:t>“The product is on the ice.”</a:t>
            </a:r>
            <a:endParaRPr lang="en-CA" b="1" i="1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Product trumps marketing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In sports, analytics is useful because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1) They allow us to optimize outcomes (more wins)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2) They help us </a:t>
            </a:r>
            <a:r>
              <a:rPr lang="en-CA" b="1" i="1" dirty="0" smtClean="0"/>
              <a:t>appreciate</a:t>
            </a:r>
            <a:r>
              <a:rPr lang="en-CA" dirty="0" smtClean="0"/>
              <a:t> athletes we may otherwise overlook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3) They bring more people into the game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208124"/>
            <a:ext cx="5508670" cy="36609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523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i="1" dirty="0" smtClean="0">
                <a:solidFill>
                  <a:schemeClr val="bg1"/>
                </a:solidFill>
              </a:rPr>
              <a:t>@</a:t>
            </a:r>
            <a:r>
              <a:rPr lang="en-CA" i="1" dirty="0" err="1" smtClean="0">
                <a:solidFill>
                  <a:schemeClr val="bg1"/>
                </a:solidFill>
              </a:rPr>
              <a:t>ML_Han</a:t>
            </a:r>
            <a:r>
              <a:rPr lang="en-CA" i="1" dirty="0" smtClean="0">
                <a:solidFill>
                  <a:schemeClr val="bg1"/>
                </a:solidFill>
              </a:rPr>
              <a:t> / Photo </a:t>
            </a:r>
            <a:r>
              <a:rPr lang="en-CA" i="1" dirty="0">
                <a:solidFill>
                  <a:schemeClr val="bg1"/>
                </a:solidFill>
              </a:rPr>
              <a:t>credit: Derek Drummond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00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Why McGill </a:t>
            </a:r>
            <a:r>
              <a:rPr lang="en-CA" b="1" dirty="0" err="1" smtClean="0"/>
              <a:t>Martlets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261317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 The Coaching </a:t>
            </a:r>
            <a:r>
              <a:rPr lang="en-CA" b="1" dirty="0"/>
              <a:t>S</a:t>
            </a:r>
            <a:r>
              <a:rPr lang="en-CA" b="1" dirty="0" smtClean="0"/>
              <a:t>taff</a:t>
            </a:r>
            <a:endParaRPr lang="en-CA" b="1" i="1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/>
              <a:t>Peter Smith </a:t>
            </a:r>
            <a:r>
              <a:rPr lang="en-CA" dirty="0" smtClean="0"/>
              <a:t>: Olympic gold medalist, CIS national champion, Team Canada head coach</a:t>
            </a:r>
            <a:endParaRPr lang="en-CA" i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Professional, progressive, people-oriented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The Game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Women’s hockey fit the platonic ideals of possession hockey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A different proving ground to test and refine analytic theory developed for the NHL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The Institution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Analytics as a teaching tool: fulfilling the mission of higher education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Putting student-athletes in the best position to succeed</a:t>
            </a:r>
          </a:p>
          <a:p>
            <a:pPr marL="384048" lvl="2" indent="0" algn="ctr">
              <a:buNone/>
            </a:pPr>
            <a:endParaRPr lang="en-C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15" y="2248539"/>
            <a:ext cx="5172222" cy="36205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523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i="1" dirty="0" smtClean="0">
                <a:solidFill>
                  <a:schemeClr val="bg1"/>
                </a:solidFill>
              </a:rPr>
              <a:t>@</a:t>
            </a:r>
            <a:r>
              <a:rPr lang="en-CA" i="1" dirty="0" err="1" smtClean="0">
                <a:solidFill>
                  <a:schemeClr val="bg1"/>
                </a:solidFill>
              </a:rPr>
              <a:t>ML_Han</a:t>
            </a:r>
            <a:r>
              <a:rPr lang="en-CA" i="1" dirty="0" smtClean="0">
                <a:solidFill>
                  <a:schemeClr val="bg1"/>
                </a:solidFill>
              </a:rPr>
              <a:t> / Photo </a:t>
            </a:r>
            <a:r>
              <a:rPr lang="en-CA" i="1" dirty="0">
                <a:solidFill>
                  <a:schemeClr val="bg1"/>
                </a:solidFill>
              </a:rPr>
              <a:t>credit: Derek Drummond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901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The 2014-15 team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360985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Offense: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4.25 GF/Game (#2 in Canada – 33 total teams in CIS)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40.4 Shots/Game (#1)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19.8% </a:t>
            </a:r>
            <a:r>
              <a:rPr lang="en-CA" dirty="0" err="1" smtClean="0"/>
              <a:t>powerplay</a:t>
            </a:r>
            <a:r>
              <a:rPr lang="en-CA" dirty="0" smtClean="0"/>
              <a:t> conversion (#5)</a:t>
            </a:r>
            <a:endParaRPr lang="en-CA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Defense: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2.09 GA/Game (#13)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16.3 Shots Allowed/Game (#1)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88.6% penalty kill (#19)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RSEQ Provincial champions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CIS National Championship runners-up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C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265" y="2330240"/>
            <a:ext cx="6520728" cy="35388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523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i="1" dirty="0" smtClean="0">
                <a:solidFill>
                  <a:schemeClr val="bg1"/>
                </a:solidFill>
              </a:rPr>
              <a:t>@</a:t>
            </a:r>
            <a:r>
              <a:rPr lang="en-CA" i="1" dirty="0" err="1" smtClean="0">
                <a:solidFill>
                  <a:schemeClr val="bg1"/>
                </a:solidFill>
              </a:rPr>
              <a:t>ML_Han</a:t>
            </a:r>
            <a:r>
              <a:rPr lang="en-CA" i="1" dirty="0" smtClean="0">
                <a:solidFill>
                  <a:schemeClr val="bg1"/>
                </a:solidFill>
              </a:rPr>
              <a:t> / Photo </a:t>
            </a:r>
            <a:r>
              <a:rPr lang="en-CA" i="1" dirty="0">
                <a:solidFill>
                  <a:schemeClr val="bg1"/>
                </a:solidFill>
              </a:rPr>
              <a:t>credit: Derek Drummond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5847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037" y="0"/>
            <a:ext cx="9761793" cy="63294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4523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i="1" dirty="0" smtClean="0">
                <a:solidFill>
                  <a:schemeClr val="bg1"/>
                </a:solidFill>
              </a:rPr>
              <a:t>@</a:t>
            </a:r>
            <a:r>
              <a:rPr lang="en-CA" i="1" dirty="0" err="1" smtClean="0">
                <a:solidFill>
                  <a:schemeClr val="bg1"/>
                </a:solidFill>
              </a:rPr>
              <a:t>ML_Han</a:t>
            </a:r>
            <a:r>
              <a:rPr lang="en-CA" i="1" dirty="0" smtClean="0">
                <a:solidFill>
                  <a:schemeClr val="bg1"/>
                </a:solidFill>
              </a:rPr>
              <a:t> </a:t>
            </a:r>
            <a:endParaRPr lang="en-CA" i="1" dirty="0">
              <a:solidFill>
                <a:schemeClr val="bg1"/>
              </a:solidFill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088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4 pillars </a:t>
            </a:r>
            <a:r>
              <a:rPr lang="en-CA" b="1" dirty="0" smtClean="0"/>
              <a:t>of analytics implementation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951828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1) IT Framework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Hardware + software + storage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2) Data collection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Who/when/where/how reliable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3) Analysis and interpretation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“</a:t>
            </a:r>
            <a:r>
              <a:rPr lang="en-CA" dirty="0" err="1" smtClean="0"/>
              <a:t>Fancystats</a:t>
            </a:r>
            <a:r>
              <a:rPr lang="en-CA" dirty="0" smtClean="0"/>
              <a:t>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4) Presentation and communication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Turning insights into action</a:t>
            </a:r>
          </a:p>
          <a:p>
            <a:pPr marL="201168" lvl="1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i="1" dirty="0" smtClean="0"/>
              <a:t>+ “The Golden Rule”</a:t>
            </a:r>
            <a:endParaRPr lang="en-CA" b="1" i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0" y="64523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i="1" dirty="0" smtClean="0">
                <a:solidFill>
                  <a:schemeClr val="bg1"/>
                </a:solidFill>
              </a:rPr>
              <a:t>@</a:t>
            </a:r>
            <a:r>
              <a:rPr lang="en-CA" i="1" dirty="0" err="1" smtClean="0">
                <a:solidFill>
                  <a:schemeClr val="bg1"/>
                </a:solidFill>
              </a:rPr>
              <a:t>ML_Han</a:t>
            </a:r>
            <a:r>
              <a:rPr lang="en-CA" i="1" dirty="0" smtClean="0">
                <a:solidFill>
                  <a:schemeClr val="bg1"/>
                </a:solidFill>
              </a:rPr>
              <a:t> / Photo </a:t>
            </a:r>
            <a:r>
              <a:rPr lang="en-CA" i="1" dirty="0">
                <a:solidFill>
                  <a:schemeClr val="bg1"/>
                </a:solidFill>
              </a:rPr>
              <a:t>credit: Derek Drummond</a:t>
            </a: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001" y="2039776"/>
            <a:ext cx="4941056" cy="382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9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Plans for the future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275385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Losing is a great motivator.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IT improvements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Video &amp; data storage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Video sharing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Shot Quality tracking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Can we manipulate shot% and save%?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Our PDO was under 100 last year. Can we do better? It’d be irresponsible </a:t>
            </a:r>
            <a:r>
              <a:rPr lang="en-CA" i="1" dirty="0" smtClean="0"/>
              <a:t>not</a:t>
            </a:r>
            <a:r>
              <a:rPr lang="en-CA" dirty="0" smtClean="0"/>
              <a:t> to try.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(Trying to) find a way to replace our 5</a:t>
            </a:r>
            <a:r>
              <a:rPr lang="en-CA" b="1" baseline="30000" dirty="0" smtClean="0"/>
              <a:t>th</a:t>
            </a:r>
            <a:r>
              <a:rPr lang="en-CA" b="1" dirty="0" smtClean="0"/>
              <a:t> year Seniors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smtClean="0"/>
              <a:t>“How would the Blackhawks replace Kane, </a:t>
            </a:r>
            <a:r>
              <a:rPr lang="en-CA" dirty="0" err="1" smtClean="0"/>
              <a:t>Toews</a:t>
            </a:r>
            <a:r>
              <a:rPr lang="en-CA" dirty="0" smtClean="0"/>
              <a:t> &amp; Keith?”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984" y="2134451"/>
            <a:ext cx="5169877" cy="38612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523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i="1" dirty="0" smtClean="0">
                <a:solidFill>
                  <a:schemeClr val="bg1"/>
                </a:solidFill>
              </a:rPr>
              <a:t>@</a:t>
            </a:r>
            <a:r>
              <a:rPr lang="en-CA" i="1" dirty="0" err="1" smtClean="0">
                <a:solidFill>
                  <a:schemeClr val="bg1"/>
                </a:solidFill>
              </a:rPr>
              <a:t>ML_Han</a:t>
            </a:r>
            <a:r>
              <a:rPr lang="en-CA" i="1" dirty="0" smtClean="0">
                <a:solidFill>
                  <a:schemeClr val="bg1"/>
                </a:solidFill>
              </a:rPr>
              <a:t> / Photo </a:t>
            </a:r>
            <a:r>
              <a:rPr lang="en-CA" i="1" dirty="0">
                <a:solidFill>
                  <a:schemeClr val="bg1"/>
                </a:solidFill>
              </a:rPr>
              <a:t>credit: Derek Drummond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386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Final thoughts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3039414"/>
            <a:ext cx="4979963" cy="282968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…about the </a:t>
            </a:r>
            <a:r>
              <a:rPr lang="en-CA" b="1" i="1" dirty="0" smtClean="0"/>
              <a:t>eye test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…about PDO and luck vs. skill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b="1" dirty="0" smtClean="0"/>
              <a:t>…about why people should care about women’s hockey</a:t>
            </a:r>
          </a:p>
          <a:p>
            <a:pPr marL="0" indent="0">
              <a:buNone/>
            </a:pPr>
            <a:endParaRPr lang="en-CA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120" y="2110155"/>
            <a:ext cx="6003866" cy="39963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45231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i="1" dirty="0" smtClean="0">
                <a:solidFill>
                  <a:schemeClr val="bg1"/>
                </a:solidFill>
              </a:rPr>
              <a:t>@</a:t>
            </a:r>
            <a:r>
              <a:rPr lang="en-CA" i="1" dirty="0" err="1" smtClean="0">
                <a:solidFill>
                  <a:schemeClr val="bg1"/>
                </a:solidFill>
              </a:rPr>
              <a:t>ML_Han</a:t>
            </a:r>
            <a:r>
              <a:rPr lang="en-CA" i="1" dirty="0" smtClean="0">
                <a:solidFill>
                  <a:schemeClr val="bg1"/>
                </a:solidFill>
              </a:rPr>
              <a:t> / Photo </a:t>
            </a:r>
            <a:r>
              <a:rPr lang="en-CA" i="1" dirty="0">
                <a:solidFill>
                  <a:schemeClr val="bg1"/>
                </a:solidFill>
              </a:rPr>
              <a:t>credit: Derek Drummond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980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810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5120640"/>
            <a:ext cx="10058400" cy="748453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sz="4800" dirty="0">
                <a:solidFill>
                  <a:srgbClr val="FF0000"/>
                </a:solidFill>
              </a:rPr>
              <a:t>Thank you</a:t>
            </a:r>
            <a:r>
              <a:rPr lang="en-CA" sz="4800" dirty="0" smtClean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9094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478</TotalTime>
  <Words>449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Wingdings</vt:lpstr>
      <vt:lpstr>Retrospect</vt:lpstr>
      <vt:lpstr>Birds of a feather</vt:lpstr>
      <vt:lpstr>About me</vt:lpstr>
      <vt:lpstr>Why analytics</vt:lpstr>
      <vt:lpstr>Why McGill Martlets</vt:lpstr>
      <vt:lpstr>The 2014-15 team</vt:lpstr>
      <vt:lpstr>PowerPoint Presentation</vt:lpstr>
      <vt:lpstr>4 pillars of analytics implementation</vt:lpstr>
      <vt:lpstr>Plans for the future</vt:lpstr>
      <vt:lpstr>Final thoughts</vt:lpstr>
      <vt:lpstr>PowerPoint Presentation</vt:lpstr>
    </vt:vector>
  </TitlesOfParts>
  <Company>skynet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Birds of a feather</dc:title>
  <dc:creator>Jack</dc:creator>
  <cp:lastModifiedBy>Jack</cp:lastModifiedBy>
  <cp:revision>79</cp:revision>
  <dcterms:created xsi:type="dcterms:W3CDTF">2015-03-23T15:50:22Z</dcterms:created>
  <dcterms:modified xsi:type="dcterms:W3CDTF">2015-04-07T20:16:20Z</dcterms:modified>
</cp:coreProperties>
</file>